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1" r:id="rId3"/>
    <p:sldMasterId id="2147483700" r:id="rId4"/>
    <p:sldMasterId id="2147483719" r:id="rId5"/>
    <p:sldMasterId id="2147483738" r:id="rId6"/>
  </p:sldMasterIdLst>
  <p:notesMasterIdLst>
    <p:notesMasterId r:id="rId27"/>
  </p:notesMasterIdLst>
  <p:handoutMasterIdLst>
    <p:handoutMasterId r:id="rId28"/>
  </p:handoutMasterIdLst>
  <p:sldIdLst>
    <p:sldId id="293" r:id="rId7"/>
    <p:sldId id="286" r:id="rId8"/>
    <p:sldId id="282" r:id="rId9"/>
    <p:sldId id="263" r:id="rId10"/>
    <p:sldId id="262" r:id="rId11"/>
    <p:sldId id="266" r:id="rId12"/>
    <p:sldId id="267" r:id="rId13"/>
    <p:sldId id="258" r:id="rId14"/>
    <p:sldId id="294" r:id="rId15"/>
    <p:sldId id="276" r:id="rId16"/>
    <p:sldId id="289" r:id="rId17"/>
    <p:sldId id="285" r:id="rId18"/>
    <p:sldId id="290" r:id="rId19"/>
    <p:sldId id="295" r:id="rId20"/>
    <p:sldId id="274" r:id="rId21"/>
    <p:sldId id="271" r:id="rId22"/>
    <p:sldId id="277" r:id="rId23"/>
    <p:sldId id="278" r:id="rId24"/>
    <p:sldId id="296" r:id="rId25"/>
    <p:sldId id="29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8"/>
    <p:restoredTop sz="94631"/>
  </p:normalViewPr>
  <p:slideViewPr>
    <p:cSldViewPr snapToGrid="0" snapToObjects="1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localhost\Users\romanzhitov\Desktop\&#1056;&#1072;&#1089;&#1095;&#1077;&#1090;%20&#1082;&#1086;&#1084;&#1077;&#1088;&#1094;&#1080;&#1083;&#1080;&#1079;&#1072;&#1094;&#1080;&#110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d.docs.live.net/7ae8f4bbd1d31ed7/&#1056;&#1054;&#1052;&#1040;/&#1088;&#1072;&#1073;&#1086;&#1095;&#1072;&#1103;/&#1041;&#1041;&#1058;/&#1041;&#1080;&#1079;&#1085;&#1077;&#1089;%20&#1087;&#1083;&#1072;&#1085;%20&#1054;&#1073;&#1083;&#1072;&#1089;&#1090;&#1100;/&#1056;&#1072;&#1089;&#1095;&#1077;&#1090;%20&#1082;&#1086;&#1084;&#1077;&#1088;&#1094;&#1080;&#1083;&#1080;&#1079;&#1072;&#1094;&#1080;&#110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d.docs.live.net/7ae8f4bbd1d31ed7/&#1056;&#1054;&#1052;&#1040;/&#1088;&#1072;&#1073;&#1086;&#1095;&#1072;&#1103;/&#1041;&#1041;&#1058;/&#1041;&#1080;&#1079;&#1085;&#1077;&#1089;%20&#1087;&#1083;&#1072;&#1085;%20&#1054;&#1073;&#1083;&#1072;&#1089;&#1090;&#1100;/&#1056;&#1072;&#1089;&#1095;&#1077;&#1090;%20&#1082;&#1086;&#1084;&#1077;&#1088;&#1094;&#1080;&#1083;&#1080;&#1079;&#1072;&#1094;&#1080;&#1103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localhost\Users\romanzhitov\Desktop\&#1056;&#1072;&#1089;&#1095;&#1077;&#1090;%20&#1082;&#1086;&#1084;&#1077;&#1088;&#1094;&#1080;&#1083;&#1080;&#1079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941632"/>
        <c:axId val="106815488"/>
      </c:barChart>
      <c:catAx>
        <c:axId val="11194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15488"/>
        <c:crosses val="autoZero"/>
        <c:auto val="1"/>
        <c:lblAlgn val="ctr"/>
        <c:lblOffset val="100"/>
        <c:noMultiLvlLbl val="0"/>
      </c:catAx>
      <c:valAx>
        <c:axId val="10681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55880176473102E-2"/>
          <c:y val="4.9112035209810398E-4"/>
          <c:w val="0.44655458133801901"/>
          <c:h val="0.819406106358451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Лист1!$B$33:$B$44</c:f>
              <c:strCache>
                <c:ptCount val="12"/>
                <c:pt idx="0">
                  <c:v>Приобретение земли </c:v>
                </c:pt>
                <c:pt idx="1">
                  <c:v>Подготовка площадки </c:v>
                </c:pt>
                <c:pt idx="2">
                  <c:v>Строительство цехов и зданий</c:v>
                </c:pt>
                <c:pt idx="3">
                  <c:v>Строительство резервуарного парка</c:v>
                </c:pt>
                <c:pt idx="4">
                  <c:v>Система слива-налива в ж/д и автотранспорт</c:v>
                </c:pt>
                <c:pt idx="5">
                  <c:v>Автоматика</c:v>
                </c:pt>
                <c:pt idx="6">
                  <c:v>Технологические эстакады</c:v>
                </c:pt>
                <c:pt idx="7">
                  <c:v>Автомобильные весы</c:v>
                </c:pt>
                <c:pt idx="8">
                  <c:v>Система очиски отходящих газов и паров</c:v>
                </c:pt>
                <c:pt idx="9">
                  <c:v>Электрика </c:v>
                </c:pt>
                <c:pt idx="10">
                  <c:v>Инженерные сети площадки</c:v>
                </c:pt>
                <c:pt idx="11">
                  <c:v>Проектирование, экспертиза, сопровозжение </c:v>
                </c:pt>
              </c:strCache>
            </c:strRef>
          </c:cat>
          <c:val>
            <c:numRef>
              <c:f>Лист1!$L$33:$L$44</c:f>
              <c:numCache>
                <c:formatCode>0</c:formatCode>
                <c:ptCount val="12"/>
                <c:pt idx="0">
                  <c:v>25000</c:v>
                </c:pt>
                <c:pt idx="1">
                  <c:v>18000</c:v>
                </c:pt>
                <c:pt idx="2">
                  <c:v>20000</c:v>
                </c:pt>
                <c:pt idx="3">
                  <c:v>68000</c:v>
                </c:pt>
                <c:pt idx="4">
                  <c:v>29000</c:v>
                </c:pt>
                <c:pt idx="5">
                  <c:v>18000</c:v>
                </c:pt>
                <c:pt idx="6">
                  <c:v>12000</c:v>
                </c:pt>
                <c:pt idx="7">
                  <c:v>6000</c:v>
                </c:pt>
                <c:pt idx="8">
                  <c:v>12000</c:v>
                </c:pt>
                <c:pt idx="9">
                  <c:v>20000</c:v>
                </c:pt>
                <c:pt idx="10">
                  <c:v>9000</c:v>
                </c:pt>
                <c:pt idx="11">
                  <c:v>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8244285238343"/>
          <c:y val="0.19404201573633401"/>
          <c:w val="0.43425745086755002"/>
          <c:h val="0.74557275560800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330850749866E-2"/>
          <c:y val="2.7193875366071402E-2"/>
          <c:w val="0.91779658796202601"/>
          <c:h val="0.923233221658908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'[Расчет комерцилизация.xlsx]ББТ расчеты '!$C$43</c:f>
              <c:strCache>
                <c:ptCount val="1"/>
                <c:pt idx="0">
                  <c:v>Перевалка битума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'[Расчет комерцилизация.xlsx]ББТ расчеты '!$D$2:$K$2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'[Расчет комерцилизация.xlsx]ББТ расчеты '!$Q$43:$X$43</c:f>
              <c:numCache>
                <c:formatCode>General</c:formatCode>
                <c:ptCount val="8"/>
                <c:pt idx="0">
                  <c:v>5000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60000</c:v>
                </c:pt>
                <c:pt idx="7">
                  <c:v>60000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'[Расчет комерцилизация.xlsx]ББТ расчеты '!$C$44</c:f>
              <c:strCache>
                <c:ptCount val="1"/>
                <c:pt idx="0">
                  <c:v>Битум фасованый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'[Расчет комерцилизация.xlsx]ББТ расчеты '!$D$2:$K$2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'[Расчет комерцилизация.xlsx]ББТ расчеты '!$Q$44:$X$44</c:f>
              <c:numCache>
                <c:formatCode>General</c:formatCode>
                <c:ptCount val="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'[Расчет комерцилизация.xlsx]ББТ расчеты '!$C$45</c:f>
              <c:strCache>
                <c:ptCount val="1"/>
                <c:pt idx="0">
                  <c:v>ПБВ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'[Расчет комерцилизация.xlsx]ББТ расчеты '!$D$2:$K$2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'[Расчет комерцилизация.xlsx]ББТ расчеты '!$Q$45:$X$45</c:f>
              <c:numCache>
                <c:formatCode>General</c:formatCode>
                <c:ptCount val="8"/>
                <c:pt idx="0">
                  <c:v>2000</c:v>
                </c:pt>
                <c:pt idx="1">
                  <c:v>5000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32000</c:v>
                </c:pt>
                <c:pt idx="7">
                  <c:v>35000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27776"/>
        <c:axId val="105971712"/>
      </c:scatterChart>
      <c:valAx>
        <c:axId val="81427776"/>
        <c:scaling>
          <c:orientation val="minMax"/>
          <c:max val="2024"/>
          <c:min val="201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71712"/>
        <c:crosses val="autoZero"/>
        <c:crossBetween val="midCat"/>
      </c:valAx>
      <c:valAx>
        <c:axId val="105971712"/>
        <c:scaling>
          <c:orientation val="minMax"/>
          <c:max val="65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27776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231316018840901E-2"/>
          <c:y val="0"/>
          <c:w val="0.91153820794551899"/>
          <c:h val="7.4393364507669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'[Расчет комерцилизация.xlsx]ББТ расчеты '!$C$46</c:f>
              <c:strCache>
                <c:ptCount val="1"/>
                <c:pt idx="0">
                  <c:v>Активатор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7030A0"/>
                </a:solidFill>
              </a:ln>
              <a:effectLst/>
            </c:spPr>
          </c:marker>
          <c:xVal>
            <c:numRef>
              <c:f>'[Расчет комерцилизация.xlsx]ББТ расчеты '!$D$2:$K$2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'[Расчет комерцилизация.xlsx]ББТ расчеты '!$Q$46:$X$46</c:f>
              <c:numCache>
                <c:formatCode>General</c:formatCode>
                <c:ptCount val="8"/>
                <c:pt idx="0">
                  <c:v>200</c:v>
                </c:pt>
                <c:pt idx="1">
                  <c:v>400</c:v>
                </c:pt>
                <c:pt idx="2">
                  <c:v>800</c:v>
                </c:pt>
                <c:pt idx="3">
                  <c:v>1500</c:v>
                </c:pt>
                <c:pt idx="4">
                  <c:v>2500</c:v>
                </c:pt>
                <c:pt idx="5">
                  <c:v>3500</c:v>
                </c:pt>
                <c:pt idx="6">
                  <c:v>3500</c:v>
                </c:pt>
                <c:pt idx="7">
                  <c:v>3500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'[Расчет комерцилизация.xlsx]ББТ расчеты '!$C$47</c:f>
              <c:strCache>
                <c:ptCount val="1"/>
                <c:pt idx="0">
                  <c:v>Эммульгатор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'[Расчет комерцилизация.xlsx]ББТ расчеты '!$F$2:$K$2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xVal>
          <c:yVal>
            <c:numRef>
              <c:f>'[Расчет комерцилизация.xlsx]ББТ расчеты '!$S$47:$X$47</c:f>
              <c:numCache>
                <c:formatCode>General</c:formatCode>
                <c:ptCount val="6"/>
                <c:pt idx="0">
                  <c:v>50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'[Расчет комерцилизация.xlsx]ББТ расчеты '!$C$48</c:f>
              <c:strCache>
                <c:ptCount val="1"/>
                <c:pt idx="0">
                  <c:v>Адгезионная добавка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rgbClr val="FFC000"/>
                </a:solidFill>
              </a:ln>
              <a:effectLst/>
            </c:spPr>
          </c:marker>
          <c:xVal>
            <c:numRef>
              <c:f>'[Расчет комерцилизация.xlsx]ББТ расчеты '!$E$2:$K$2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xVal>
          <c:yVal>
            <c:numRef>
              <c:f>'[Расчет комерцилизация.xlsx]ББТ расчеты '!$R$48:$X$48</c:f>
              <c:numCache>
                <c:formatCode>General</c:formatCode>
                <c:ptCount val="7"/>
                <c:pt idx="0">
                  <c:v>100</c:v>
                </c:pt>
                <c:pt idx="1">
                  <c:v>400</c:v>
                </c:pt>
                <c:pt idx="2">
                  <c:v>800</c:v>
                </c:pt>
                <c:pt idx="3">
                  <c:v>1200</c:v>
                </c:pt>
                <c:pt idx="4">
                  <c:v>1500</c:v>
                </c:pt>
                <c:pt idx="5">
                  <c:v>1600</c:v>
                </c:pt>
                <c:pt idx="6">
                  <c:v>1700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73440"/>
        <c:axId val="105974016"/>
      </c:scatterChart>
      <c:valAx>
        <c:axId val="105973440"/>
        <c:scaling>
          <c:orientation val="minMax"/>
          <c:max val="2024"/>
          <c:min val="2017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74016"/>
        <c:crosses val="autoZero"/>
        <c:crossBetween val="midCat"/>
      </c:valAx>
      <c:valAx>
        <c:axId val="105974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7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400699634282203E-3"/>
          <c:y val="0"/>
          <c:w val="0.99191967834995398"/>
          <c:h val="7.0003423765222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'ББТ расчеты '!$C$186</c:f>
              <c:strCache>
                <c:ptCount val="1"/>
                <c:pt idx="0">
                  <c:v>Выручка за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'ББТ расчеты '!$D$2:$K$2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'ББТ расчеты '!$M$186:$T$186</c:f>
              <c:numCache>
                <c:formatCode>0</c:formatCode>
                <c:ptCount val="8"/>
                <c:pt idx="0">
                  <c:v>149272.79999999999</c:v>
                </c:pt>
                <c:pt idx="1">
                  <c:v>299023.3</c:v>
                </c:pt>
                <c:pt idx="2">
                  <c:v>776597.92630000005</c:v>
                </c:pt>
                <c:pt idx="3">
                  <c:v>1143117.75425</c:v>
                </c:pt>
                <c:pt idx="4">
                  <c:v>1590601.0008151</c:v>
                </c:pt>
                <c:pt idx="5">
                  <c:v>2106959.98206429</c:v>
                </c:pt>
                <c:pt idx="6">
                  <c:v>2294726.7305104202</c:v>
                </c:pt>
                <c:pt idx="7">
                  <c:v>2534938.4241266502</c:v>
                </c:pt>
              </c:numCache>
            </c:numRef>
          </c:val>
        </c:ser>
        <c:ser>
          <c:idx val="1"/>
          <c:order val="1"/>
          <c:tx>
            <c:strRef>
              <c:f>'ББТ расчеты '!$C$187</c:f>
              <c:strCache>
                <c:ptCount val="1"/>
                <c:pt idx="0">
                  <c:v>Чистая прибыль за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'ББТ расчеты '!$D$2:$K$2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'ББТ расчеты '!$M$187:$T$187</c:f>
              <c:numCache>
                <c:formatCode>0</c:formatCode>
                <c:ptCount val="8"/>
                <c:pt idx="0">
                  <c:v>-4999.1350847457616</c:v>
                </c:pt>
                <c:pt idx="1">
                  <c:v>4127.982347457626</c:v>
                </c:pt>
                <c:pt idx="2">
                  <c:v>33060.062844915177</c:v>
                </c:pt>
                <c:pt idx="3">
                  <c:v>66753.308374364409</c:v>
                </c:pt>
                <c:pt idx="4">
                  <c:v>108592.5699500106</c:v>
                </c:pt>
                <c:pt idx="5">
                  <c:v>156338.56859332049</c:v>
                </c:pt>
                <c:pt idx="6">
                  <c:v>166180.46980879171</c:v>
                </c:pt>
                <c:pt idx="7">
                  <c:v>177984.40492971861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40128"/>
        <c:axId val="105976320"/>
      </c:barChart>
      <c:catAx>
        <c:axId val="105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76320"/>
        <c:crosses val="autoZero"/>
        <c:auto val="1"/>
        <c:lblAlgn val="ctr"/>
        <c:lblOffset val="100"/>
        <c:noMultiLvlLbl val="0"/>
      </c:catAx>
      <c:valAx>
        <c:axId val="1059763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8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22446456345296"/>
          <c:y val="0.33363828623634001"/>
          <c:w val="0.20272409726062501"/>
          <c:h val="0.35078983223375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3E06C-83CE-4B4B-BC23-B5A647412B8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8C235-4605-E142-8334-DAE6F80C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4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9386-157F-6841-BCEC-F8A4ED7E460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6045-901F-4448-BC6F-8B9A3EE2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6F66-E7F3-6E4D-A3E7-FCDC09B553E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7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403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fld id="{BD98AD6C-70C4-3443-9D6F-55F3025D0DF2}" type="datetimeFigureOut">
              <a:rPr lang="ru-RU" sz="2531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09.03.2017</a:t>
            </a:fld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EDD3061F-D281-4940-8211-09EB0DD001A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1DFCAC94-F922-44BE-AD03-B829B0EA0C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4433" y="256458"/>
            <a:ext cx="10363200" cy="486230"/>
          </a:xfrm>
        </p:spPr>
        <p:txBody>
          <a:bodyPr anchor="b">
            <a:normAutofit/>
          </a:bodyPr>
          <a:lstStyle>
            <a:lvl1pPr algn="l">
              <a:defRPr sz="2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44266" y="1249671"/>
            <a:ext cx="6528483" cy="446394"/>
          </a:xfrm>
        </p:spPr>
        <p:txBody>
          <a:bodyPr/>
          <a:lstStyle>
            <a:lvl1pPr marL="0" indent="0" algn="l">
              <a:buNone/>
              <a:defRPr sz="2039"/>
            </a:lvl1pPr>
            <a:lvl2pPr marL="384013" indent="0" algn="ctr">
              <a:buNone/>
              <a:defRPr sz="1687"/>
            </a:lvl2pPr>
            <a:lvl3pPr marL="768026" indent="0" algn="ctr">
              <a:buNone/>
              <a:defRPr sz="1547"/>
            </a:lvl3pPr>
            <a:lvl4pPr marL="1152038" indent="0" algn="ctr">
              <a:buNone/>
              <a:defRPr sz="1336"/>
            </a:lvl4pPr>
            <a:lvl5pPr marL="1536051" indent="0" algn="ctr">
              <a:buNone/>
              <a:defRPr sz="1336"/>
            </a:lvl5pPr>
            <a:lvl6pPr marL="1920065" indent="0" algn="ctr">
              <a:buNone/>
              <a:defRPr sz="1336"/>
            </a:lvl6pPr>
            <a:lvl7pPr marL="2304078" indent="0" algn="ctr">
              <a:buNone/>
              <a:defRPr sz="1336"/>
            </a:lvl7pPr>
            <a:lvl8pPr marL="2688091" indent="0" algn="ctr">
              <a:buNone/>
              <a:defRPr sz="1336"/>
            </a:lvl8pPr>
            <a:lvl9pPr marL="3072103" indent="0" algn="ctr">
              <a:buNone/>
              <a:defRPr sz="13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3244648" y="2069225"/>
            <a:ext cx="8622140" cy="33337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9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236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17395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49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01"/>
          </a:xfrm>
          <a:prstGeom prst="rect">
            <a:avLst/>
          </a:prstGeom>
        </p:spPr>
        <p:txBody>
          <a:bodyPr lIns="60022" tIns="60022" rIns="60022" bIns="60022"/>
          <a:lstStyle>
            <a:lvl1pPr algn="l" defTabSz="914367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609202" y="1468164"/>
            <a:ext cx="5391238" cy="5126067"/>
          </a:xfrm>
          <a:prstGeom prst="rect">
            <a:avLst/>
          </a:prstGeom>
        </p:spPr>
        <p:txBody>
          <a:bodyPr lIns="60022" tIns="60022" rIns="60022" bIns="60022" anchor="t"/>
          <a:lstStyle>
            <a:lvl1pPr marL="321457" indent="-321457" defTabSz="914367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9338" indent="-267881" defTabSz="914367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7220" indent="-214305" defTabSz="914367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8677" indent="-214305" defTabSz="914367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85829" defTabSz="914367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12"/>
          </a:xfrm>
          <a:prstGeom prst="rect">
            <a:avLst/>
          </a:prstGeom>
        </p:spPr>
        <p:txBody>
          <a:bodyPr lIns="59607" tIns="59607" rIns="59607" bIns="59607"/>
          <a:lstStyle>
            <a:lvl1pPr algn="l" defTabSz="908549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609202" y="1468177"/>
            <a:ext cx="5391238" cy="5126055"/>
          </a:xfrm>
          <a:prstGeom prst="rect">
            <a:avLst/>
          </a:prstGeom>
        </p:spPr>
        <p:txBody>
          <a:bodyPr lIns="59607" tIns="59607" rIns="59607" bIns="59607" anchor="t"/>
          <a:lstStyle>
            <a:lvl1pPr marL="319411" indent="-319411" defTabSz="908549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5598" indent="-266175" defTabSz="908549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1777" indent="-212941" defTabSz="908549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1191" indent="-212941" defTabSz="908549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77667" defTabSz="908549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fld id="{BD98AD6C-70C4-3443-9D6F-55F3025D0DF2}" type="datetimeFigureOut">
              <a:rPr lang="ru-RU" sz="2531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09.03.2017</a:t>
            </a:fld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EDD3061F-D281-4940-8211-09EB0DD001A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7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1DFCAC94-F922-44BE-AD03-B829B0EA0C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4433" y="256458"/>
            <a:ext cx="10363200" cy="486230"/>
          </a:xfrm>
        </p:spPr>
        <p:txBody>
          <a:bodyPr anchor="b">
            <a:normAutofit/>
          </a:bodyPr>
          <a:lstStyle>
            <a:lvl1pPr algn="l">
              <a:defRPr sz="2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44266" y="1249671"/>
            <a:ext cx="6528483" cy="446394"/>
          </a:xfrm>
        </p:spPr>
        <p:txBody>
          <a:bodyPr/>
          <a:lstStyle>
            <a:lvl1pPr marL="0" indent="0" algn="l">
              <a:buNone/>
              <a:defRPr sz="2039"/>
            </a:lvl1pPr>
            <a:lvl2pPr marL="384013" indent="0" algn="ctr">
              <a:buNone/>
              <a:defRPr sz="1687"/>
            </a:lvl2pPr>
            <a:lvl3pPr marL="768026" indent="0" algn="ctr">
              <a:buNone/>
              <a:defRPr sz="1547"/>
            </a:lvl3pPr>
            <a:lvl4pPr marL="1152038" indent="0" algn="ctr">
              <a:buNone/>
              <a:defRPr sz="1336"/>
            </a:lvl4pPr>
            <a:lvl5pPr marL="1536051" indent="0" algn="ctr">
              <a:buNone/>
              <a:defRPr sz="1336"/>
            </a:lvl5pPr>
            <a:lvl6pPr marL="1920065" indent="0" algn="ctr">
              <a:buNone/>
              <a:defRPr sz="1336"/>
            </a:lvl6pPr>
            <a:lvl7pPr marL="2304078" indent="0" algn="ctr">
              <a:buNone/>
              <a:defRPr sz="1336"/>
            </a:lvl7pPr>
            <a:lvl8pPr marL="2688091" indent="0" algn="ctr">
              <a:buNone/>
              <a:defRPr sz="1336"/>
            </a:lvl8pPr>
            <a:lvl9pPr marL="3072103" indent="0" algn="ctr">
              <a:buNone/>
              <a:defRPr sz="13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3244648" y="2069225"/>
            <a:ext cx="8622140" cy="33337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17395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63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01"/>
          </a:xfrm>
          <a:prstGeom prst="rect">
            <a:avLst/>
          </a:prstGeom>
        </p:spPr>
        <p:txBody>
          <a:bodyPr lIns="60022" tIns="60022" rIns="60022" bIns="60022"/>
          <a:lstStyle>
            <a:lvl1pPr algn="l" defTabSz="914367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609202" y="1468164"/>
            <a:ext cx="5391238" cy="5126067"/>
          </a:xfrm>
          <a:prstGeom prst="rect">
            <a:avLst/>
          </a:prstGeom>
        </p:spPr>
        <p:txBody>
          <a:bodyPr lIns="60022" tIns="60022" rIns="60022" bIns="60022" anchor="t"/>
          <a:lstStyle>
            <a:lvl1pPr marL="321457" indent="-321457" defTabSz="914367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9338" indent="-267881" defTabSz="914367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7220" indent="-214305" defTabSz="914367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8677" indent="-214305" defTabSz="914367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85829" defTabSz="914367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12"/>
          </a:xfrm>
          <a:prstGeom prst="rect">
            <a:avLst/>
          </a:prstGeom>
        </p:spPr>
        <p:txBody>
          <a:bodyPr lIns="59607" tIns="59607" rIns="59607" bIns="59607"/>
          <a:lstStyle>
            <a:lvl1pPr algn="l" defTabSz="908549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609202" y="1468177"/>
            <a:ext cx="5391238" cy="5126055"/>
          </a:xfrm>
          <a:prstGeom prst="rect">
            <a:avLst/>
          </a:prstGeom>
        </p:spPr>
        <p:txBody>
          <a:bodyPr lIns="59607" tIns="59607" rIns="59607" bIns="59607" anchor="t"/>
          <a:lstStyle>
            <a:lvl1pPr marL="319411" indent="-319411" defTabSz="908549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5598" indent="-266175" defTabSz="908549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1777" indent="-212941" defTabSz="908549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1191" indent="-212941" defTabSz="908549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77667" defTabSz="908549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fld id="{BD98AD6C-70C4-3443-9D6F-55F3025D0DF2}" type="datetimeFigureOut">
              <a:rPr lang="ru-RU" sz="2531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09.03.2017</a:t>
            </a:fld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EDD3061F-D281-4940-8211-09EB0DD001A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1DFCAC94-F922-44BE-AD03-B829B0EA0C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4433" y="256458"/>
            <a:ext cx="10363200" cy="486230"/>
          </a:xfrm>
        </p:spPr>
        <p:txBody>
          <a:bodyPr anchor="b">
            <a:normAutofit/>
          </a:bodyPr>
          <a:lstStyle>
            <a:lvl1pPr algn="l">
              <a:defRPr sz="2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44266" y="1249671"/>
            <a:ext cx="6528483" cy="446394"/>
          </a:xfrm>
        </p:spPr>
        <p:txBody>
          <a:bodyPr/>
          <a:lstStyle>
            <a:lvl1pPr marL="0" indent="0" algn="l">
              <a:buNone/>
              <a:defRPr sz="2039"/>
            </a:lvl1pPr>
            <a:lvl2pPr marL="384013" indent="0" algn="ctr">
              <a:buNone/>
              <a:defRPr sz="1687"/>
            </a:lvl2pPr>
            <a:lvl3pPr marL="768026" indent="0" algn="ctr">
              <a:buNone/>
              <a:defRPr sz="1547"/>
            </a:lvl3pPr>
            <a:lvl4pPr marL="1152038" indent="0" algn="ctr">
              <a:buNone/>
              <a:defRPr sz="1336"/>
            </a:lvl4pPr>
            <a:lvl5pPr marL="1536051" indent="0" algn="ctr">
              <a:buNone/>
              <a:defRPr sz="1336"/>
            </a:lvl5pPr>
            <a:lvl6pPr marL="1920065" indent="0" algn="ctr">
              <a:buNone/>
              <a:defRPr sz="1336"/>
            </a:lvl6pPr>
            <a:lvl7pPr marL="2304078" indent="0" algn="ctr">
              <a:buNone/>
              <a:defRPr sz="1336"/>
            </a:lvl7pPr>
            <a:lvl8pPr marL="2688091" indent="0" algn="ctr">
              <a:buNone/>
              <a:defRPr sz="1336"/>
            </a:lvl8pPr>
            <a:lvl9pPr marL="3072103" indent="0" algn="ctr">
              <a:buNone/>
              <a:defRPr sz="13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3244648" y="2069225"/>
            <a:ext cx="8622140" cy="33337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3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17395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75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01"/>
          </a:xfrm>
          <a:prstGeom prst="rect">
            <a:avLst/>
          </a:prstGeom>
        </p:spPr>
        <p:txBody>
          <a:bodyPr lIns="60022" tIns="60022" rIns="60022" bIns="60022"/>
          <a:lstStyle>
            <a:lvl1pPr algn="l" defTabSz="914367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609202" y="1468164"/>
            <a:ext cx="5391238" cy="5126067"/>
          </a:xfrm>
          <a:prstGeom prst="rect">
            <a:avLst/>
          </a:prstGeom>
        </p:spPr>
        <p:txBody>
          <a:bodyPr lIns="60022" tIns="60022" rIns="60022" bIns="60022" anchor="t"/>
          <a:lstStyle>
            <a:lvl1pPr marL="321457" indent="-321457" defTabSz="914367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9338" indent="-267881" defTabSz="914367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7220" indent="-214305" defTabSz="914367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8677" indent="-214305" defTabSz="914367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85829" defTabSz="914367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12"/>
          </a:xfrm>
          <a:prstGeom prst="rect">
            <a:avLst/>
          </a:prstGeom>
        </p:spPr>
        <p:txBody>
          <a:bodyPr lIns="59607" tIns="59607" rIns="59607" bIns="59607"/>
          <a:lstStyle>
            <a:lvl1pPr algn="l" defTabSz="908549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609202" y="1468177"/>
            <a:ext cx="5391238" cy="5126055"/>
          </a:xfrm>
          <a:prstGeom prst="rect">
            <a:avLst/>
          </a:prstGeom>
        </p:spPr>
        <p:txBody>
          <a:bodyPr lIns="59607" tIns="59607" rIns="59607" bIns="59607" anchor="t"/>
          <a:lstStyle>
            <a:lvl1pPr marL="319411" indent="-319411" defTabSz="908549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5598" indent="-266175" defTabSz="908549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1777" indent="-212941" defTabSz="908549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1191" indent="-212941" defTabSz="908549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77667" defTabSz="908549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fld id="{BD98AD6C-70C4-3443-9D6F-55F3025D0DF2}" type="datetimeFigureOut">
              <a:rPr lang="ru-RU" sz="2531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09.03.2017</a:t>
            </a:fld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EDD3061F-D281-4940-8211-09EB0DD001A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1DFCAC94-F922-44BE-AD03-B829B0EA0C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4433" y="256458"/>
            <a:ext cx="10363200" cy="486230"/>
          </a:xfrm>
        </p:spPr>
        <p:txBody>
          <a:bodyPr anchor="b">
            <a:normAutofit/>
          </a:bodyPr>
          <a:lstStyle>
            <a:lvl1pPr algn="l">
              <a:defRPr sz="2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44266" y="1249671"/>
            <a:ext cx="6528483" cy="446394"/>
          </a:xfrm>
        </p:spPr>
        <p:txBody>
          <a:bodyPr/>
          <a:lstStyle>
            <a:lvl1pPr marL="0" indent="0" algn="l">
              <a:buNone/>
              <a:defRPr sz="2039"/>
            </a:lvl1pPr>
            <a:lvl2pPr marL="384013" indent="0" algn="ctr">
              <a:buNone/>
              <a:defRPr sz="1687"/>
            </a:lvl2pPr>
            <a:lvl3pPr marL="768026" indent="0" algn="ctr">
              <a:buNone/>
              <a:defRPr sz="1547"/>
            </a:lvl3pPr>
            <a:lvl4pPr marL="1152038" indent="0" algn="ctr">
              <a:buNone/>
              <a:defRPr sz="1336"/>
            </a:lvl4pPr>
            <a:lvl5pPr marL="1536051" indent="0" algn="ctr">
              <a:buNone/>
              <a:defRPr sz="1336"/>
            </a:lvl5pPr>
            <a:lvl6pPr marL="1920065" indent="0" algn="ctr">
              <a:buNone/>
              <a:defRPr sz="1336"/>
            </a:lvl6pPr>
            <a:lvl7pPr marL="2304078" indent="0" algn="ctr">
              <a:buNone/>
              <a:defRPr sz="1336"/>
            </a:lvl7pPr>
            <a:lvl8pPr marL="2688091" indent="0" algn="ctr">
              <a:buNone/>
              <a:defRPr sz="1336"/>
            </a:lvl8pPr>
            <a:lvl9pPr marL="3072103" indent="0" algn="ctr">
              <a:buNone/>
              <a:defRPr sz="13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3244648" y="2069225"/>
            <a:ext cx="8622140" cy="33337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17395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678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728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01"/>
          </a:xfrm>
          <a:prstGeom prst="rect">
            <a:avLst/>
          </a:prstGeom>
        </p:spPr>
        <p:txBody>
          <a:bodyPr lIns="60022" tIns="60022" rIns="60022" bIns="60022"/>
          <a:lstStyle>
            <a:lvl1pPr algn="l" defTabSz="914367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609202" y="1468164"/>
            <a:ext cx="5391238" cy="5126067"/>
          </a:xfrm>
          <a:prstGeom prst="rect">
            <a:avLst/>
          </a:prstGeom>
        </p:spPr>
        <p:txBody>
          <a:bodyPr lIns="60022" tIns="60022" rIns="60022" bIns="60022" anchor="t"/>
          <a:lstStyle>
            <a:lvl1pPr marL="321457" indent="-321457" defTabSz="914367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9338" indent="-267881" defTabSz="914367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7220" indent="-214305" defTabSz="914367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8677" indent="-214305" defTabSz="914367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85829" defTabSz="914367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12"/>
          </a:xfrm>
          <a:prstGeom prst="rect">
            <a:avLst/>
          </a:prstGeom>
        </p:spPr>
        <p:txBody>
          <a:bodyPr lIns="59607" tIns="59607" rIns="59607" bIns="59607"/>
          <a:lstStyle>
            <a:lvl1pPr algn="l" defTabSz="908549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609202" y="1468177"/>
            <a:ext cx="5391238" cy="5126055"/>
          </a:xfrm>
          <a:prstGeom prst="rect">
            <a:avLst/>
          </a:prstGeom>
        </p:spPr>
        <p:txBody>
          <a:bodyPr lIns="59607" tIns="59607" rIns="59607" bIns="59607" anchor="t"/>
          <a:lstStyle>
            <a:lvl1pPr marL="319411" indent="-319411" defTabSz="908549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5598" indent="-266175" defTabSz="908549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1777" indent="-212941" defTabSz="908549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1191" indent="-212941" defTabSz="908549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77667" defTabSz="908549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fld id="{BD98AD6C-70C4-3443-9D6F-55F3025D0DF2}" type="datetimeFigureOut">
              <a:rPr lang="ru-RU" sz="2531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09.03.2017</a:t>
            </a:fld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09234" tIns="54617" rIns="109234" bIns="54617"/>
          <a:lstStyle/>
          <a:p>
            <a:pPr algn="ctr" defTabSz="410751" hangingPunct="0"/>
            <a:endParaRPr lang="ru-RU" sz="2531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EDD3061F-D281-4940-8211-09EB0DD001AC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9710" y="6505278"/>
            <a:ext cx="317395" cy="297389"/>
          </a:xfrm>
        </p:spPr>
        <p:txBody>
          <a:bodyPr/>
          <a:lstStyle/>
          <a:p>
            <a:fld id="{1DFCAC94-F922-44BE-AD03-B829B0EA0C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4433" y="256458"/>
            <a:ext cx="10363200" cy="486230"/>
          </a:xfrm>
        </p:spPr>
        <p:txBody>
          <a:bodyPr anchor="b">
            <a:normAutofit/>
          </a:bodyPr>
          <a:lstStyle>
            <a:lvl1pPr algn="l">
              <a:defRPr sz="2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44266" y="1249671"/>
            <a:ext cx="6528483" cy="446394"/>
          </a:xfrm>
        </p:spPr>
        <p:txBody>
          <a:bodyPr/>
          <a:lstStyle>
            <a:lvl1pPr marL="0" indent="0" algn="l">
              <a:buNone/>
              <a:defRPr sz="2039"/>
            </a:lvl1pPr>
            <a:lvl2pPr marL="384013" indent="0" algn="ctr">
              <a:buNone/>
              <a:defRPr sz="1687"/>
            </a:lvl2pPr>
            <a:lvl3pPr marL="768026" indent="0" algn="ctr">
              <a:buNone/>
              <a:defRPr sz="1547"/>
            </a:lvl3pPr>
            <a:lvl4pPr marL="1152038" indent="0" algn="ctr">
              <a:buNone/>
              <a:defRPr sz="1336"/>
            </a:lvl4pPr>
            <a:lvl5pPr marL="1536051" indent="0" algn="ctr">
              <a:buNone/>
              <a:defRPr sz="1336"/>
            </a:lvl5pPr>
            <a:lvl6pPr marL="1920065" indent="0" algn="ctr">
              <a:buNone/>
              <a:defRPr sz="1336"/>
            </a:lvl6pPr>
            <a:lvl7pPr marL="2304078" indent="0" algn="ctr">
              <a:buNone/>
              <a:defRPr sz="1336"/>
            </a:lvl7pPr>
            <a:lvl8pPr marL="2688091" indent="0" algn="ctr">
              <a:buNone/>
              <a:defRPr sz="1336"/>
            </a:lvl8pPr>
            <a:lvl9pPr marL="3072103" indent="0" algn="ctr">
              <a:buNone/>
              <a:defRPr sz="13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3244648" y="2069225"/>
            <a:ext cx="8622140" cy="333375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6140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17395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591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01"/>
          </a:xfrm>
          <a:prstGeom prst="rect">
            <a:avLst/>
          </a:prstGeom>
        </p:spPr>
        <p:txBody>
          <a:bodyPr lIns="60022" tIns="60022" rIns="60022" bIns="60022"/>
          <a:lstStyle>
            <a:lvl1pPr algn="l" defTabSz="914367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609202" y="1468164"/>
            <a:ext cx="5391238" cy="5126067"/>
          </a:xfrm>
          <a:prstGeom prst="rect">
            <a:avLst/>
          </a:prstGeom>
        </p:spPr>
        <p:txBody>
          <a:bodyPr lIns="60022" tIns="60022" rIns="60022" bIns="60022" anchor="t"/>
          <a:lstStyle>
            <a:lvl1pPr marL="321457" indent="-321457" defTabSz="914367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9338" indent="-267881" defTabSz="914367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7220" indent="-214305" defTabSz="914367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8677" indent="-214305" defTabSz="914367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85829" defTabSz="914367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163355"/>
            <a:ext cx="2844801" cy="272668"/>
          </a:xfrm>
          <a:prstGeom prst="rect">
            <a:avLst/>
          </a:prstGeom>
        </p:spPr>
        <p:txBody>
          <a:bodyPr wrap="square" lIns="60022" tIns="60022" rIns="60022" bIns="60022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09599" y="263769"/>
            <a:ext cx="10324125" cy="876312"/>
          </a:xfrm>
          <a:prstGeom prst="rect">
            <a:avLst/>
          </a:prstGeom>
        </p:spPr>
        <p:txBody>
          <a:bodyPr lIns="59607" tIns="59607" rIns="59607" bIns="59607"/>
          <a:lstStyle>
            <a:lvl1pPr algn="l" defTabSz="908549">
              <a:defRPr sz="1687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609202" y="1468177"/>
            <a:ext cx="5391238" cy="5126055"/>
          </a:xfrm>
          <a:prstGeom prst="rect">
            <a:avLst/>
          </a:prstGeom>
        </p:spPr>
        <p:txBody>
          <a:bodyPr lIns="59607" tIns="59607" rIns="59607" bIns="59607" anchor="t"/>
          <a:lstStyle>
            <a:lvl1pPr marL="319411" indent="-319411" defTabSz="908549">
              <a:spcBef>
                <a:spcPts val="281"/>
              </a:spcBef>
              <a:buSzPct val="80000"/>
              <a:buBlip>
                <a:blip r:embed="rId3"/>
              </a:buBlip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1pPr>
            <a:lvl2pPr marL="585598" indent="-266175" defTabSz="908549">
              <a:spcBef>
                <a:spcPts val="281"/>
              </a:spcBef>
              <a:buSzPct val="120000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2pPr>
            <a:lvl3pPr marL="851777" indent="-212941" defTabSz="908549">
              <a:spcBef>
                <a:spcPts val="281"/>
              </a:spcBef>
              <a:buSzPct val="96000"/>
              <a:buChar char="▪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3pPr>
            <a:lvl4pPr marL="1171191" indent="-212941" defTabSz="908549">
              <a:spcBef>
                <a:spcPts val="281"/>
              </a:spcBef>
              <a:buSzPct val="100000"/>
              <a:buChar char="–"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4pPr>
            <a:lvl5pPr marL="0" indent="1277667" defTabSz="908549">
              <a:spcBef>
                <a:spcPts val="281"/>
              </a:spcBef>
              <a:buSzTx/>
              <a:buNone/>
              <a:defRPr sz="1125">
                <a:solidFill>
                  <a:srgbClr val="3D464A"/>
                </a:solidFill>
                <a:latin typeface="Europe"/>
                <a:ea typeface="Europe"/>
                <a:cs typeface="Europe"/>
                <a:sym typeface="Europ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163854"/>
            <a:ext cx="2844801" cy="271830"/>
          </a:xfrm>
          <a:prstGeom prst="rect">
            <a:avLst/>
          </a:prstGeom>
        </p:spPr>
        <p:txBody>
          <a:bodyPr wrap="square" lIns="59607" tIns="59607" rIns="59607" bIns="59607" anchor="ctr"/>
          <a:lstStyle>
            <a:lvl1pPr algn="r" defTabSz="914367">
              <a:defRPr sz="984">
                <a:solidFill>
                  <a:srgbClr val="888888"/>
                </a:solidFill>
                <a:latin typeface="Europe"/>
                <a:ea typeface="Europe"/>
                <a:cs typeface="Europe"/>
                <a:sym typeface="Euro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AD6C-70C4-3443-9D6F-55F3025D0DF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061F-D281-4940-8211-09EB0DD00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1349" y="6505278"/>
            <a:ext cx="31739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7946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1349" y="6505278"/>
            <a:ext cx="31739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61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1349" y="6505278"/>
            <a:ext cx="31739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87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1349" y="6505278"/>
            <a:ext cx="31739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3471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31349" y="6505278"/>
            <a:ext cx="31739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410751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10751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95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.xml"/><Relationship Id="rId7" Type="http://schemas.openxmlformats.org/officeDocument/2006/relationships/image" Target="../media/image1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668215" y="503574"/>
            <a:ext cx="10902462" cy="119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203" tIns="42203" rIns="42203" bIns="42203">
            <a:spAutoFit/>
          </a:bodyPr>
          <a:lstStyle>
            <a:lvl1pPr defTabSz="1300480">
              <a:lnSpc>
                <a:spcPct val="150000"/>
              </a:lnSpc>
              <a:tabLst>
                <a:tab pos="6083300" algn="l"/>
              </a:tabLst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>
              <a:lnSpc>
                <a:spcPct val="100000"/>
              </a:lnSpc>
              <a:defRPr sz="12000" b="0">
                <a:latin typeface="Arial"/>
                <a:ea typeface="Arial"/>
                <a:cs typeface="Arial"/>
                <a:sym typeface="Arial"/>
              </a:defRPr>
            </a:pPr>
            <a:r>
              <a:rPr sz="360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Создание производства современных дорожных материалов </a:t>
            </a:r>
            <a:r>
              <a:rPr lang="ru-RU" sz="3600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на основе сырья</a:t>
            </a:r>
            <a:r>
              <a:rPr sz="3600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sz="360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Иркутской области </a:t>
            </a:r>
          </a:p>
        </p:txBody>
      </p:sp>
      <p:pic>
        <p:nvPicPr>
          <p:cNvPr id="5" name="Picture 2" descr="C:\Users\Fratercula\Desktop\Для публикации\UY5A6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77" y="1960712"/>
            <a:ext cx="2527445" cy="17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5032" y="6100700"/>
            <a:ext cx="63288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>
              <a:defRPr sz="120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25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Calibri"/>
              </a:rPr>
              <a:t>ООО «БАЙКАЛЬСКИЙ БИТУМНЫЙ ТЕРМИНАЛ»</a:t>
            </a:r>
          </a:p>
        </p:txBody>
      </p:sp>
      <p:pic>
        <p:nvPicPr>
          <p:cNvPr id="8" name="Picture 3" descr="C:\Users\Fratercula\Desktop\Для публикации\UY5A7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22" y="1960712"/>
            <a:ext cx="2537618" cy="17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ratercula\Desktop\Для публикации\UY5A7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77" y="3985937"/>
            <a:ext cx="2518490" cy="17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Fratercula\Desktop\Для публикации\UY5A7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23" y="3985937"/>
            <a:ext cx="2588247" cy="17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76757" y="126732"/>
            <a:ext cx="191860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Приложение 4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823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67" t="8100" r="8266" b="5028"/>
          <a:stretch/>
        </p:blipFill>
        <p:spPr>
          <a:xfrm rot="5400000">
            <a:off x="3192083" y="-2521828"/>
            <a:ext cx="5889618" cy="11619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048" y="6502878"/>
            <a:ext cx="3590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Источник: Письмо ФДА «Росавтодор» от 03.09.2015г. №01-21/26945</a:t>
            </a:r>
            <a:endParaRPr lang="ru-RU" sz="9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56890" y="5720157"/>
            <a:ext cx="11254683" cy="96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4"/>
          <p:cNvCxnSpPr/>
          <p:nvPr/>
        </p:nvCxnSpPr>
        <p:spPr>
          <a:xfrm flipV="1">
            <a:off x="545514" y="6077277"/>
            <a:ext cx="11254683" cy="96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4"/>
          <p:cNvCxnSpPr/>
          <p:nvPr/>
        </p:nvCxnSpPr>
        <p:spPr>
          <a:xfrm flipV="1">
            <a:off x="556890" y="4058142"/>
            <a:ext cx="11254683" cy="96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537975" y="624549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559,4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5963" y="162340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1497,9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61130" y="1619478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400" dirty="0">
                <a:solidFill>
                  <a:srgbClr val="FF0000"/>
                </a:solidFill>
              </a:rPr>
              <a:t>4276,2</a:t>
            </a:r>
          </a:p>
        </p:txBody>
      </p:sp>
    </p:spTree>
    <p:extLst>
      <p:ext uri="{BB962C8B-B14F-4D97-AF65-F5344CB8AC3E}">
        <p14:creationId xmlns:p14="http://schemas.microsoft.com/office/powerpoint/2010/main" val="8632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187550" y="380933"/>
            <a:ext cx="9820894" cy="997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 anchor="ctr">
            <a:noAutofit/>
          </a:bodyPr>
          <a:lstStyle>
            <a:lvl1pPr defTabSz="1118412">
              <a:lnSpc>
                <a:spcPct val="90000"/>
              </a:lnSpc>
              <a:defRPr sz="249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 dirty="0" err="1"/>
              <a:t>Битумн</a:t>
            </a:r>
            <a:r>
              <a:rPr lang="ru-RU" sz="2000" dirty="0"/>
              <a:t>ы</a:t>
            </a:r>
            <a:r>
              <a:rPr sz="2000" dirty="0"/>
              <a:t>й терминал позволит производить не только ПБВ, </a:t>
            </a:r>
            <a:r>
              <a:rPr sz="2000" dirty="0" smtClean="0"/>
              <a:t>но </a:t>
            </a:r>
            <a:r>
              <a:rPr sz="2000" dirty="0"/>
              <a:t>и линейку востребованной, многотоннажной дорожной химии </a:t>
            </a:r>
            <a:r>
              <a:rPr sz="2400" dirty="0" smtClean="0">
                <a:solidFill>
                  <a:srgbClr val="FF0000"/>
                </a:solidFill>
              </a:rPr>
              <a:t>на </a:t>
            </a:r>
            <a:r>
              <a:rPr sz="2400" dirty="0">
                <a:solidFill>
                  <a:srgbClr val="FF0000"/>
                </a:solidFill>
              </a:rPr>
              <a:t>основе сырья Иркутской области</a:t>
            </a:r>
          </a:p>
        </p:txBody>
      </p:sp>
      <p:sp>
        <p:nvSpPr>
          <p:cNvPr id="231" name="Shape 231"/>
          <p:cNvSpPr/>
          <p:nvPr/>
        </p:nvSpPr>
        <p:spPr>
          <a:xfrm>
            <a:off x="1476375" y="4846657"/>
            <a:ext cx="5314949" cy="1229299"/>
          </a:xfrm>
          <a:prstGeom prst="rect">
            <a:avLst/>
          </a:prstGeom>
          <a:solidFill>
            <a:srgbClr val="FFFFFF"/>
          </a:solidFill>
          <a:ln w="76200">
            <a:solidFill>
              <a:srgbClr val="FFD208"/>
            </a:solidFill>
            <a:bevel/>
          </a:ln>
        </p:spPr>
        <p:txBody>
          <a:bodyPr lIns="42203" tIns="42203" rIns="42203" bIns="42203" anchor="ctr"/>
          <a:lstStyle/>
          <a:p>
            <a:pPr marL="141288" defTabSz="914367">
              <a:defRPr sz="120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00" dirty="0" smtClean="0"/>
              <a:t>Для </a:t>
            </a:r>
            <a:r>
              <a:rPr lang="ru-RU" sz="1600" dirty="0"/>
              <a:t>внедрения этих и других дорожных материалов</a:t>
            </a:r>
          </a:p>
          <a:p>
            <a:pPr marL="141288" defTabSz="914367">
              <a:defRPr sz="120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00" dirty="0" smtClean="0"/>
              <a:t>требуются </a:t>
            </a:r>
            <a:r>
              <a:rPr lang="ru-RU" sz="1600" dirty="0"/>
              <a:t>существенные инвестиции в инфраструктуру</a:t>
            </a:r>
          </a:p>
          <a:p>
            <a:pPr marL="141288" defTabSz="914367">
              <a:defRPr sz="120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00" dirty="0" smtClean="0"/>
              <a:t>производственной </a:t>
            </a:r>
            <a:r>
              <a:rPr lang="ru-RU" sz="1600" dirty="0"/>
              <a:t>площадки, что </a:t>
            </a:r>
            <a:r>
              <a:rPr lang="ru-RU" sz="1600" b="1" dirty="0"/>
              <a:t>эффективнее в </a:t>
            </a:r>
            <a:r>
              <a:rPr lang="ru-RU" sz="1600" b="1" dirty="0" smtClean="0"/>
              <a:t>рамках   битумного </a:t>
            </a:r>
            <a:r>
              <a:rPr lang="ru-RU" sz="1600" b="1" dirty="0"/>
              <a:t>терминала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232" name="Shape 232"/>
          <p:cNvSpPr/>
          <p:nvPr/>
        </p:nvSpPr>
        <p:spPr>
          <a:xfrm>
            <a:off x="2248072" y="4846657"/>
            <a:ext cx="4350772" cy="121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 anchor="ctr"/>
          <a:lstStyle/>
          <a:p>
            <a:pPr defTabSz="914367">
              <a:defRPr sz="12000">
                <a:latin typeface="Arial"/>
                <a:ea typeface="Arial"/>
                <a:cs typeface="Arial"/>
                <a:sym typeface="Arial"/>
              </a:defRPr>
            </a:pPr>
            <a:endParaRPr sz="1406" dirty="0"/>
          </a:p>
        </p:txBody>
      </p:sp>
      <p:sp>
        <p:nvSpPr>
          <p:cNvPr id="233" name="Shape 233"/>
          <p:cNvSpPr/>
          <p:nvPr/>
        </p:nvSpPr>
        <p:spPr>
          <a:xfrm>
            <a:off x="7179309" y="1758189"/>
            <a:ext cx="3400671" cy="4303603"/>
          </a:xfrm>
          <a:prstGeom prst="rect">
            <a:avLst/>
          </a:prstGeom>
          <a:solidFill>
            <a:srgbClr val="FFFFFF"/>
          </a:solidFill>
          <a:ln w="76200">
            <a:solidFill>
              <a:srgbClr val="FFD208"/>
            </a:solidFill>
            <a:beve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 anchor="ctr"/>
          <a:lstStyle/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dirty="0"/>
              <a:t> З</a:t>
            </a:r>
            <a:r>
              <a:rPr sz="1687" dirty="0" err="1"/>
              <a:t>авершены</a:t>
            </a:r>
            <a:r>
              <a:rPr sz="1687" dirty="0"/>
              <a:t> </a:t>
            </a:r>
            <a:r>
              <a:rPr sz="1687" dirty="0" err="1"/>
              <a:t>лабораторные</a:t>
            </a:r>
            <a:r>
              <a:rPr sz="1687" dirty="0"/>
              <a:t> 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dirty="0"/>
              <a:t> </a:t>
            </a:r>
            <a:r>
              <a:rPr sz="1687" dirty="0" err="1"/>
              <a:t>исследования</a:t>
            </a:r>
            <a:r>
              <a:rPr lang="ru-RU" sz="1687" dirty="0"/>
              <a:t>:</a:t>
            </a:r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 </a:t>
            </a:r>
          </a:p>
          <a:p>
            <a:pPr defTabSz="914367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b="1" dirty="0"/>
              <a:t>  - </a:t>
            </a:r>
            <a:r>
              <a:rPr sz="1687" b="1" dirty="0" err="1"/>
              <a:t>адгезионной</a:t>
            </a:r>
            <a:r>
              <a:rPr sz="1687" b="1" dirty="0"/>
              <a:t> </a:t>
            </a:r>
            <a:r>
              <a:rPr sz="1687" b="1" dirty="0" err="1"/>
              <a:t>присадки</a:t>
            </a:r>
            <a:endParaRPr lang="ru-RU" sz="1687" b="1" dirty="0"/>
          </a:p>
          <a:p>
            <a:pPr defTabSz="914367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b="1" dirty="0"/>
              <a:t>  - э</a:t>
            </a:r>
            <a:r>
              <a:rPr sz="1687" b="1" dirty="0" err="1"/>
              <a:t>мульгатора</a:t>
            </a:r>
            <a:endParaRPr sz="1687" b="1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dirty="0"/>
              <a:t> Материалы</a:t>
            </a:r>
            <a:r>
              <a:rPr sz="1687" dirty="0"/>
              <a:t> </a:t>
            </a:r>
            <a:r>
              <a:rPr sz="1687" dirty="0" err="1"/>
              <a:t>полностью</a:t>
            </a:r>
            <a:r>
              <a:rPr sz="1687" dirty="0"/>
              <a:t> 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dirty="0"/>
              <a:t> </a:t>
            </a:r>
            <a:r>
              <a:rPr sz="1687" dirty="0" err="1"/>
              <a:t>сопоставим</a:t>
            </a:r>
            <a:r>
              <a:rPr lang="ru-RU" sz="1687" dirty="0"/>
              <a:t>ы</a:t>
            </a:r>
            <a:r>
              <a:rPr sz="1687" dirty="0"/>
              <a:t> </a:t>
            </a:r>
            <a:r>
              <a:rPr sz="1687" dirty="0" err="1"/>
              <a:t>по</a:t>
            </a:r>
            <a:r>
              <a:rPr sz="1687" dirty="0"/>
              <a:t> </a:t>
            </a:r>
            <a:r>
              <a:rPr sz="1687" dirty="0" err="1"/>
              <a:t>качеству</a:t>
            </a:r>
            <a:r>
              <a:rPr sz="1687" dirty="0"/>
              <a:t>, </a:t>
            </a:r>
            <a:r>
              <a:rPr sz="1687" dirty="0" err="1"/>
              <a:t>но</a:t>
            </a:r>
            <a:r>
              <a:rPr sz="1687" dirty="0"/>
              <a:t> 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dirty="0"/>
              <a:t> </a:t>
            </a:r>
            <a:r>
              <a:rPr sz="1687" dirty="0" err="1"/>
              <a:t>существенно</a:t>
            </a:r>
            <a:r>
              <a:rPr sz="1687" dirty="0"/>
              <a:t> </a:t>
            </a:r>
            <a:r>
              <a:rPr sz="1687" dirty="0" err="1"/>
              <a:t>дешевле</a:t>
            </a:r>
            <a:r>
              <a:rPr sz="1687" dirty="0"/>
              <a:t> </a:t>
            </a:r>
            <a:r>
              <a:rPr sz="1687" dirty="0" err="1"/>
              <a:t>зарубежных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 </a:t>
            </a:r>
            <a:r>
              <a:rPr sz="1687" dirty="0" err="1"/>
              <a:t>аналогов</a:t>
            </a:r>
            <a:r>
              <a:rPr sz="1687" dirty="0"/>
              <a:t>, </a:t>
            </a:r>
            <a:r>
              <a:rPr sz="1687" dirty="0" err="1"/>
              <a:t>которые</a:t>
            </a:r>
            <a:r>
              <a:rPr sz="1687" dirty="0"/>
              <a:t> </a:t>
            </a:r>
            <a:r>
              <a:rPr sz="1687" dirty="0" err="1"/>
              <a:t>сейчас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 </a:t>
            </a:r>
            <a:r>
              <a:rPr sz="1687" dirty="0" err="1"/>
              <a:t>применяются</a:t>
            </a:r>
            <a:r>
              <a:rPr sz="1687" dirty="0"/>
              <a:t> в </a:t>
            </a:r>
            <a:r>
              <a:rPr sz="1687" dirty="0" err="1"/>
              <a:t>Иркутской</a:t>
            </a:r>
            <a:r>
              <a:rPr sz="1687" dirty="0"/>
              <a:t> </a:t>
            </a:r>
            <a:r>
              <a:rPr sz="1687" dirty="0" err="1"/>
              <a:t>области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 и </a:t>
            </a:r>
            <a:r>
              <a:rPr sz="1687" dirty="0" err="1"/>
              <a:t>других</a:t>
            </a:r>
            <a:r>
              <a:rPr sz="1687" dirty="0"/>
              <a:t> </a:t>
            </a:r>
            <a:r>
              <a:rPr sz="1687" dirty="0" err="1"/>
              <a:t>регионах</a:t>
            </a:r>
            <a:r>
              <a:rPr sz="1687" dirty="0"/>
              <a:t>.</a:t>
            </a:r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687" dirty="0"/>
              <a:t> </a:t>
            </a:r>
            <a:r>
              <a:rPr sz="1687" dirty="0" err="1"/>
              <a:t>Иркутская</a:t>
            </a:r>
            <a:r>
              <a:rPr sz="1687" dirty="0"/>
              <a:t> </a:t>
            </a:r>
            <a:r>
              <a:rPr sz="1687" dirty="0" err="1"/>
              <a:t>область</a:t>
            </a:r>
            <a:r>
              <a:rPr sz="1687" dirty="0"/>
              <a:t> </a:t>
            </a:r>
            <a:r>
              <a:rPr sz="1687" dirty="0" err="1"/>
              <a:t>закуп</a:t>
            </a:r>
            <a:r>
              <a:rPr lang="ru-RU" sz="1687" dirty="0"/>
              <a:t>и</a:t>
            </a:r>
            <a:r>
              <a:rPr sz="1687" dirty="0" err="1"/>
              <a:t>ла</a:t>
            </a:r>
            <a:r>
              <a:rPr sz="1687" dirty="0"/>
              <a:t> в 2016</a:t>
            </a:r>
            <a:endParaRPr lang="ru-RU"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 </a:t>
            </a:r>
            <a:r>
              <a:rPr sz="1687" dirty="0" err="1"/>
              <a:t>год</a:t>
            </a:r>
            <a:r>
              <a:rPr lang="ru-RU" sz="1687" dirty="0"/>
              <a:t>у</a:t>
            </a:r>
            <a:r>
              <a:rPr sz="1687" dirty="0"/>
              <a:t> </a:t>
            </a:r>
            <a:r>
              <a:rPr sz="1687" dirty="0" err="1"/>
              <a:t>более</a:t>
            </a:r>
            <a:r>
              <a:rPr sz="1687" dirty="0"/>
              <a:t> 100 </a:t>
            </a:r>
            <a:r>
              <a:rPr sz="1687" dirty="0" err="1"/>
              <a:t>тонн</a:t>
            </a:r>
            <a:r>
              <a:rPr sz="1687" dirty="0"/>
              <a:t> </a:t>
            </a:r>
            <a:r>
              <a:rPr lang="ru-RU" sz="1687" dirty="0"/>
              <a:t>таких </a:t>
            </a:r>
            <a:r>
              <a:rPr sz="1687" dirty="0" err="1"/>
              <a:t>добавок</a:t>
            </a:r>
            <a:endParaRPr sz="1687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ru-RU" sz="1406" dirty="0"/>
          </a:p>
          <a:p>
            <a:pPr defTabSz="914367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406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r="15688" b="1"/>
          <a:stretch/>
        </p:blipFill>
        <p:spPr>
          <a:xfrm>
            <a:off x="1454251" y="1762699"/>
            <a:ext cx="2555775" cy="2809789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r="16722" b="1"/>
          <a:stretch/>
        </p:blipFill>
        <p:spPr>
          <a:xfrm>
            <a:off x="4202506" y="1754446"/>
            <a:ext cx="2588818" cy="28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2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9406"/>
              </p:ext>
            </p:extLst>
          </p:nvPr>
        </p:nvGraphicFramePr>
        <p:xfrm>
          <a:off x="922090" y="1003504"/>
          <a:ext cx="10515600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3895"/>
                <a:gridCol w="35017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Стоимость в г. Иркутске </a:t>
                      </a:r>
                      <a:endParaRPr lang="en-US" sz="2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за 1 тонну, тыс. руб.</a:t>
                      </a:r>
                      <a:endParaRPr lang="ru-RU" sz="2400" dirty="0" smtClean="0"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Адгезионная</a:t>
                      </a:r>
                      <a:r>
                        <a:rPr lang="ru-RU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присадка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Асфальтол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А,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 ООО «ББТ» 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Амдор</a:t>
                      </a:r>
                      <a:r>
                        <a:rPr lang="ru-RU" sz="2400" baseline="0" dirty="0" smtClean="0"/>
                        <a:t> (г. Санкт-Петербург)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WetFix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AkzoNobel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(Нидерланды)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Эмульгатор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Асфальтол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Э,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 ООО «ББТ» 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Амдор</a:t>
                      </a:r>
                      <a:r>
                        <a:rPr lang="ru-RU" sz="2400" baseline="0" dirty="0" smtClean="0"/>
                        <a:t> (г. Санкт-Петербург)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/>
                        <a:t>Redicote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AkzoNobel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(Нидерланды)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79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7.jpeg" descr="IMG-1442296888067-V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55006" y="1710564"/>
            <a:ext cx="8285982" cy="466246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229"/>
          <p:cNvSpPr/>
          <p:nvPr/>
        </p:nvSpPr>
        <p:spPr>
          <a:xfrm>
            <a:off x="1187550" y="380933"/>
            <a:ext cx="9820894" cy="997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 anchor="ctr">
            <a:noAutofit/>
          </a:bodyPr>
          <a:lstStyle>
            <a:lvl1pPr defTabSz="1118412">
              <a:lnSpc>
                <a:spcPct val="90000"/>
              </a:lnSpc>
              <a:defRPr sz="249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367">
              <a:defRPr sz="120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>
                <a:latin typeface="+mn-lt"/>
              </a:rPr>
              <a:t>Уже сейчас в области производится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первый за Уралом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активатор минерального порошка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"</a:t>
            </a:r>
            <a:r>
              <a:rPr lang="ru-RU" sz="2400" dirty="0" err="1">
                <a:solidFill>
                  <a:srgbClr val="FF0000"/>
                </a:solidFill>
                <a:latin typeface="+mn-lt"/>
              </a:rPr>
              <a:t>Асфальтол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"</a:t>
            </a:r>
            <a:r>
              <a:rPr lang="ru-RU" sz="2400" dirty="0" smtClean="0">
                <a:latin typeface="+mn-lt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который </a:t>
            </a:r>
            <a:r>
              <a:rPr lang="ru-RU" sz="2000" dirty="0">
                <a:latin typeface="+mn-lt"/>
              </a:rPr>
              <a:t>несколько лет успешно используется на дорогах Иркутской области, Бурятии и Монголии.  </a:t>
            </a:r>
          </a:p>
        </p:txBody>
      </p:sp>
    </p:spTree>
    <p:extLst>
      <p:ext uri="{BB962C8B-B14F-4D97-AF65-F5344CB8AC3E}">
        <p14:creationId xmlns:p14="http://schemas.microsoft.com/office/powerpoint/2010/main" val="8557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298703" y="1251883"/>
            <a:ext cx="7704856" cy="1"/>
          </a:xfrm>
          <a:prstGeom prst="line">
            <a:avLst/>
          </a:prstGeom>
          <a:ln w="38100">
            <a:solidFill>
              <a:srgbClr val="000000"/>
            </a:solidFill>
            <a:bevel/>
          </a:ln>
        </p:spPr>
        <p:txBody>
          <a:bodyPr lIns="42203" tIns="42203" rIns="42203" bIns="42203"/>
          <a:lstStyle/>
          <a:p>
            <a:pPr defTabSz="457184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994920" y="492424"/>
            <a:ext cx="8271826" cy="56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>
            <a:spAutoFit/>
          </a:bodyPr>
          <a:lstStyle>
            <a:lvl1pPr defTabSz="1300480">
              <a:lnSpc>
                <a:spcPct val="150000"/>
              </a:lnSpc>
              <a:tabLst>
                <a:tab pos="6083300" algn="l"/>
              </a:tabLst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>
              <a:lnSpc>
                <a:spcPct val="100000"/>
              </a:lnSpc>
              <a:defRPr sz="120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094" b="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ЗАДАЧИ, РЕШАЕМЫЕ ТЕРМИНАЛОМ </a:t>
            </a:r>
            <a:endParaRPr sz="8437" b="0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2" descr="C:\Users\Fratercula\Desktop\Для публикации\UY5A6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43" y="1617691"/>
            <a:ext cx="2843147" cy="19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ratercula\Desktop\Для публикации\UY5A7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42" y="4074103"/>
            <a:ext cx="2843147" cy="19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7996" y="1819361"/>
            <a:ext cx="5438775" cy="407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b="1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Демпфирование сезонных колебаний спроса </a:t>
            </a:r>
            <a:r>
              <a:rPr lang="ru-RU" sz="1687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Доступка битума из других регионов</a:t>
            </a:r>
            <a:endParaRPr lang="ru-RU" sz="1687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endParaRPr lang="ru-RU" sz="1687" b="1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r>
              <a:rPr lang="ru-RU" b="1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Производство ПБВ и </a:t>
            </a:r>
            <a:r>
              <a:rPr lang="ru-RU" b="1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дорожной химии</a:t>
            </a:r>
            <a:endParaRPr lang="ru-RU" b="1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r>
              <a:rPr lang="ru-RU" sz="1687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Доступность качественных и дешевых необходимых дорожных материалов</a:t>
            </a:r>
          </a:p>
          <a:p>
            <a:pPr algn="ctr" defTabSz="410751" hangingPunct="0"/>
            <a:endParaRPr lang="ru-RU" sz="1687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r>
              <a:rPr lang="ru-RU" b="1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Улучшение качества </a:t>
            </a:r>
            <a:r>
              <a:rPr lang="ru-RU" b="1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вяжущих </a:t>
            </a:r>
            <a:endParaRPr lang="ru-RU" b="1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r>
              <a:rPr lang="ru-RU" sz="1687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Возможность </a:t>
            </a:r>
            <a:r>
              <a:rPr lang="ru-RU" sz="1687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производства новых марок вяжущих с учетом региональных особенностей</a:t>
            </a:r>
            <a:endParaRPr lang="ru-RU" sz="1687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endParaRPr lang="ru-RU" sz="1687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algn="ctr" defTabSz="410751" hangingPunct="0"/>
            <a:r>
              <a:rPr lang="ru-RU" b="1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Минимизация «плеча» доставки </a:t>
            </a:r>
            <a:r>
              <a:rPr lang="ru-RU" b="1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дорожных материалов </a:t>
            </a:r>
            <a:r>
              <a:rPr lang="ru-RU" b="1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с</a:t>
            </a:r>
            <a:r>
              <a:rPr lang="ru-RU" b="1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 минимальным нагревом</a:t>
            </a:r>
          </a:p>
          <a:p>
            <a:pPr algn="ctr" defTabSz="410751" hangingPunct="0"/>
            <a:r>
              <a:rPr lang="ru-RU" sz="1687" kern="0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Снижает </a:t>
            </a:r>
            <a:r>
              <a:rPr lang="ru-RU" sz="1687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конечную стоимость для потребителя и сохраняет качество битума</a:t>
            </a:r>
          </a:p>
        </p:txBody>
      </p:sp>
    </p:spTree>
    <p:extLst>
      <p:ext uri="{BB962C8B-B14F-4D97-AF65-F5344CB8AC3E}">
        <p14:creationId xmlns:p14="http://schemas.microsoft.com/office/powerpoint/2010/main" val="1667930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413025" y="334117"/>
            <a:ext cx="9015048" cy="80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 anchor="ctr">
            <a:normAutofit/>
          </a:bodyPr>
          <a:lstStyle>
            <a:lvl1pPr defTabSz="1300480">
              <a:lnSpc>
                <a:spcPct val="90000"/>
              </a:lnSpc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sz="2800" dirty="0">
                <a:latin typeface="Cambria" charset="0"/>
                <a:ea typeface="Cambria" charset="0"/>
                <a:cs typeface="Cambria" charset="0"/>
              </a:rPr>
              <a:t>Коридор Китай - Монголия - Россия</a:t>
            </a:r>
          </a:p>
        </p:txBody>
      </p:sp>
      <p:sp>
        <p:nvSpPr>
          <p:cNvPr id="258" name="Shape 258"/>
          <p:cNvSpPr/>
          <p:nvPr/>
        </p:nvSpPr>
        <p:spPr>
          <a:xfrm>
            <a:off x="2093236" y="868509"/>
            <a:ext cx="8203235" cy="29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>
            <a:spAutoFit/>
          </a:bodyPr>
          <a:lstStyle/>
          <a:p>
            <a:pPr defTabSz="914367">
              <a:spcBef>
                <a:spcPts val="281"/>
              </a:spcBef>
              <a:defRPr sz="1600">
                <a:latin typeface="Europe"/>
                <a:ea typeface="Europe"/>
                <a:cs typeface="Europe"/>
                <a:sym typeface="Europe"/>
              </a:defRPr>
            </a:pPr>
            <a:endParaRPr sz="1125" dirty="0"/>
          </a:p>
          <a:p>
            <a:pPr marL="359338" indent="-359338" defTabSz="914367">
              <a:spcBef>
                <a:spcPts val="1195"/>
              </a:spcBef>
              <a:buSzPct val="80000"/>
              <a:buBlip>
                <a:blip r:embed="rId2"/>
              </a:buBlip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sz="1547" dirty="0"/>
              <a:t>В ближайшие 5 лет соединит </a:t>
            </a:r>
            <a:r>
              <a:rPr sz="1547" dirty="0" smtClean="0"/>
              <a:t>Иркутск</a:t>
            </a:r>
            <a:r>
              <a:rPr lang="ru-RU" sz="1547" dirty="0" smtClean="0"/>
              <a:t> - </a:t>
            </a:r>
            <a:r>
              <a:rPr sz="1547" dirty="0" smtClean="0"/>
              <a:t>Улан-Батор </a:t>
            </a:r>
            <a:r>
              <a:rPr sz="1547" dirty="0"/>
              <a:t>- Пекин скоростной трассой</a:t>
            </a:r>
          </a:p>
          <a:p>
            <a:pPr marL="359338" indent="-359338" defTabSz="914367">
              <a:spcBef>
                <a:spcPts val="1195"/>
              </a:spcBef>
              <a:buSzPct val="80000"/>
              <a:buBlip>
                <a:blip r:embed="rId2"/>
              </a:buBlip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sz="1547" dirty="0"/>
              <a:t>В 2017 году начинается строительство участка Улан-Батор - Пекин</a:t>
            </a:r>
          </a:p>
          <a:p>
            <a:pPr marL="359338" indent="-359338" defTabSz="914367">
              <a:spcBef>
                <a:spcPts val="1195"/>
              </a:spcBef>
              <a:buSzPct val="80000"/>
              <a:buBlip>
                <a:blip r:embed="rId2"/>
              </a:buBlip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sz="1547" dirty="0"/>
              <a:t>Сотрудники Нашей компании ведут совместные исследования с Центром дорожно транспортного развития Монголии</a:t>
            </a:r>
          </a:p>
          <a:p>
            <a:pPr marL="359338" indent="-359338" defTabSz="914367">
              <a:spcBef>
                <a:spcPts val="1195"/>
              </a:spcBef>
              <a:buSzPct val="80000"/>
              <a:buBlip>
                <a:blip r:embed="rId2"/>
              </a:buBlip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sz="1547" dirty="0"/>
              <a:t>Строительство этого коридора будет </a:t>
            </a:r>
            <a:r>
              <a:rPr sz="1547" dirty="0" smtClean="0"/>
              <a:t>проводит</a:t>
            </a:r>
            <a:r>
              <a:rPr lang="ru-RU" sz="1547" dirty="0" smtClean="0"/>
              <a:t>ь</a:t>
            </a:r>
            <a:r>
              <a:rPr sz="1547" dirty="0" smtClean="0"/>
              <a:t>ся </a:t>
            </a:r>
            <a:r>
              <a:rPr sz="1547" dirty="0"/>
              <a:t>только с </a:t>
            </a:r>
            <a:r>
              <a:rPr sz="1547" dirty="0" smtClean="0"/>
              <a:t>использование</a:t>
            </a:r>
            <a:r>
              <a:rPr lang="ru-RU" sz="1547" dirty="0" smtClean="0"/>
              <a:t>м</a:t>
            </a:r>
            <a:r>
              <a:rPr sz="1547" dirty="0" smtClean="0"/>
              <a:t> </a:t>
            </a:r>
            <a:r>
              <a:rPr sz="1547" dirty="0"/>
              <a:t>модифицированных битумов</a:t>
            </a:r>
          </a:p>
          <a:p>
            <a:pPr marL="359338" indent="-359338" defTabSz="914367">
              <a:spcBef>
                <a:spcPts val="1195"/>
              </a:spcBef>
              <a:buSzPct val="80000"/>
              <a:buBlip>
                <a:blip r:embed="rId2"/>
              </a:buBlip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sz="1547" dirty="0"/>
              <a:t>Создание производства ПБВ и других добавок на базе битумного терминала позволит решить проблему к качественными дорожными материалами в Монголии</a:t>
            </a:r>
          </a:p>
        </p:txBody>
      </p:sp>
      <p:pic>
        <p:nvPicPr>
          <p:cNvPr id="259" name="Trans-Siberian-Ma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3754" y="3944076"/>
            <a:ext cx="4233590" cy="2574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784461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3277343"/>
              </p:ext>
            </p:extLst>
          </p:nvPr>
        </p:nvGraphicFramePr>
        <p:xfrm>
          <a:off x="477794" y="502509"/>
          <a:ext cx="10898661" cy="651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91512" y="180541"/>
            <a:ext cx="5444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Общие затраты проекта 358 млн. </a:t>
            </a:r>
            <a:r>
              <a:rPr lang="ru-RU" sz="24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уб.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Собственных средств </a:t>
            </a:r>
            <a:r>
              <a:rPr lang="mr-IN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208 млн.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уб.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Привлекаемые средства </a:t>
            </a:r>
            <a:r>
              <a:rPr lang="mr-IN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150 млн. руб.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963" y="5865340"/>
            <a:ext cx="417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Срок строительства 3 года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0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05378"/>
              </p:ext>
            </p:extLst>
          </p:nvPr>
        </p:nvGraphicFramePr>
        <p:xfrm>
          <a:off x="411893" y="378941"/>
          <a:ext cx="5535825" cy="596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04319"/>
              </p:ext>
            </p:extLst>
          </p:nvPr>
        </p:nvGraphicFramePr>
        <p:xfrm>
          <a:off x="6194854" y="378941"/>
          <a:ext cx="5840627" cy="596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974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86967878"/>
              </p:ext>
            </p:extLst>
          </p:nvPr>
        </p:nvGraphicFramePr>
        <p:xfrm>
          <a:off x="518984" y="387178"/>
          <a:ext cx="11343501" cy="632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984" y="1784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ыс.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уб.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1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298703" y="1251883"/>
            <a:ext cx="7704856" cy="1"/>
          </a:xfrm>
          <a:prstGeom prst="line">
            <a:avLst/>
          </a:prstGeom>
          <a:ln w="38100">
            <a:solidFill>
              <a:srgbClr val="000000"/>
            </a:solidFill>
            <a:bevel/>
          </a:ln>
        </p:spPr>
        <p:txBody>
          <a:bodyPr lIns="42203" tIns="42203" rIns="42203" bIns="42203"/>
          <a:lstStyle/>
          <a:p>
            <a:pPr defTabSz="457184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015217" y="470691"/>
            <a:ext cx="8271826" cy="57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>
            <a:spAutoFit/>
          </a:bodyPr>
          <a:lstStyle>
            <a:lvl1pPr defTabSz="1300480">
              <a:lnSpc>
                <a:spcPct val="150000"/>
              </a:lnSpc>
              <a:tabLst>
                <a:tab pos="6083300" algn="l"/>
              </a:tabLst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>
              <a:lnSpc>
                <a:spcPct val="100000"/>
              </a:lnSpc>
              <a:defRPr sz="120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Arial"/>
              </a:rPr>
              <a:t>БАЙКАЛЬСКИЙ</a:t>
            </a:r>
            <a:r>
              <a:rPr lang="ru-RU" sz="3094" b="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Arial"/>
              </a:rPr>
              <a:t> БИТУМНЫЙ ТЕРМИНАЛ</a:t>
            </a:r>
            <a:endParaRPr sz="8437" b="0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2" descr="C:\Users\Fratercula\Desktop\Для публикации\UY5A6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6" y="2158578"/>
            <a:ext cx="3332417" cy="23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81" y="1824647"/>
            <a:ext cx="5467307" cy="693109"/>
          </a:xfrm>
          <a:prstGeom prst="rect">
            <a:avLst/>
          </a:prstGeom>
          <a:noFill/>
        </p:spPr>
        <p:txBody>
          <a:bodyPr wrap="square" lIns="76805" tIns="38403" rIns="76805" bIns="38403" rtlCol="0">
            <a:spAutoFit/>
          </a:bodyPr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Общее число новых рабочих мест 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40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,</a:t>
            </a:r>
          </a:p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из них высокотехнологичных рабочих мест 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ru-RU" sz="2000" kern="0" dirty="0"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0050" y="5455749"/>
            <a:ext cx="8202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ru-RU" sz="20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Высокий уровень автоматизации и возможность удаленного управления минимизируют влияние человеческого фактора на работу терминала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87981" y="29160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Суммарное количество налоговых отчислений </a:t>
            </a:r>
            <a:endParaRPr lang="ru-RU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за 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8 лет 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335 681 000 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7981" y="40221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Затраты на научные работы и исследования </a:t>
            </a:r>
            <a:endParaRPr lang="ru-RU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за 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8 лет 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более 30 000 000 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94713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928" y="239271"/>
            <a:ext cx="6215118" cy="151804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+mn-lt"/>
              </a:rPr>
              <a:t>В.В.Путин: </a:t>
            </a:r>
            <a:r>
              <a:rPr lang="ru-RU" sz="1800" dirty="0">
                <a:latin typeface="+mn-lt"/>
              </a:rPr>
              <a:t>очень медленно решается одна из актуальных проблем дорожного строительства – увеличение срока службы дорожных одежд. По ряду правил в этой области дорожники всё ещё ориентируются на </a:t>
            </a:r>
            <a:br>
              <a:rPr lang="ru-RU" sz="1800" dirty="0">
                <a:latin typeface="+mn-lt"/>
              </a:rPr>
            </a:br>
            <a:r>
              <a:rPr lang="ru-RU" sz="2000" b="1" dirty="0">
                <a:latin typeface="+mn-lt"/>
              </a:rPr>
              <a:t>нормы тридцатилетней давности…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54" y="416042"/>
            <a:ext cx="2247449" cy="11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89" y="1960712"/>
            <a:ext cx="8269190" cy="4354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70853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248073" y="948100"/>
            <a:ext cx="7704856" cy="1"/>
          </a:xfrm>
          <a:prstGeom prst="line">
            <a:avLst/>
          </a:prstGeom>
          <a:ln w="38100">
            <a:solidFill>
              <a:srgbClr val="000000"/>
            </a:solidFill>
            <a:bevel/>
          </a:ln>
        </p:spPr>
        <p:txBody>
          <a:bodyPr lIns="42203" tIns="42203" rIns="42203" bIns="42203"/>
          <a:lstStyle/>
          <a:p>
            <a:pPr defTabSz="457184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4641" y="5767669"/>
            <a:ext cx="8723711" cy="908553"/>
          </a:xfrm>
          <a:prstGeom prst="rect">
            <a:avLst/>
          </a:prstGeom>
          <a:noFill/>
        </p:spPr>
        <p:txBody>
          <a:bodyPr wrap="square" lIns="76805" tIns="38403" rIns="76805" bIns="38403" rtlCol="0">
            <a:spAutoFit/>
          </a:bodyPr>
          <a:lstStyle/>
          <a:p>
            <a:pPr defTabSz="410751" hangingPunct="0"/>
            <a:r>
              <a:rPr lang="ru-RU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Реализация проекта силами исключительно отдельных компаний замедлит реализацию проекта, который важен для отрасли в целом. </a:t>
            </a:r>
          </a:p>
          <a:p>
            <a:pPr algn="ctr" defTabSz="410751" hangingPunct="0"/>
            <a:endParaRPr lang="ru-RU" kern="0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9063" y="1403775"/>
            <a:ext cx="460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Участие государства поможет успешно реализовать проект в максимально короткие сроки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1586" y="2770802"/>
            <a:ext cx="4668550" cy="2553170"/>
          </a:xfrm>
          <a:prstGeom prst="rect">
            <a:avLst/>
          </a:prstGeom>
          <a:noFill/>
        </p:spPr>
        <p:txBody>
          <a:bodyPr wrap="square" lIns="76805" tIns="38403" rIns="76805" bIns="38403" rtlCol="0">
            <a:spAutoFit/>
          </a:bodyPr>
          <a:lstStyle/>
          <a:p>
            <a:pPr defTabSz="410751" hangingPunct="0"/>
            <a:r>
              <a:rPr lang="ru-RU" sz="1687" kern="0" dirty="0">
                <a:solidFill>
                  <a:srgbClr val="000000"/>
                </a:solidFill>
                <a:sym typeface="Helvetica Light"/>
              </a:rPr>
              <a:t>- </a:t>
            </a:r>
            <a:r>
              <a:rPr lang="ru-RU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ГЧП </a:t>
            </a:r>
          </a:p>
          <a:p>
            <a:pPr defTabSz="410751" hangingPunct="0"/>
            <a:endParaRPr lang="ru-RU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defTabSz="410751" hangingPunct="0"/>
            <a:r>
              <a:rPr lang="ru-RU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- Целевая госпрограмма </a:t>
            </a:r>
          </a:p>
          <a:p>
            <a:pPr defTabSz="410751" hangingPunct="0"/>
            <a:endParaRPr lang="ru-RU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defTabSz="410751" hangingPunct="0"/>
            <a:r>
              <a:rPr lang="ru-RU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 -Кооперация отраслевых игроков при участии/регулировании государства </a:t>
            </a:r>
          </a:p>
          <a:p>
            <a:pPr defTabSz="410751" hangingPunct="0"/>
            <a:endParaRPr lang="ru-RU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Helvetica Light"/>
            </a:endParaRPr>
          </a:p>
          <a:p>
            <a:pPr defTabSz="410751" hangingPunct="0"/>
            <a:r>
              <a:rPr lang="ru-RU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Helvetica Light"/>
              </a:rPr>
              <a:t>- Госгарантии</a:t>
            </a:r>
          </a:p>
          <a:p>
            <a:pPr defTabSz="410751" hangingPunct="0"/>
            <a:endParaRPr lang="ru-RU" sz="1687" kern="0" dirty="0">
              <a:solidFill>
                <a:srgbClr val="773F9B">
                  <a:lumMod val="75000"/>
                </a:srgbClr>
              </a:solidFill>
              <a:sym typeface="Helvetica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4105" y="296939"/>
            <a:ext cx="8252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ru-RU" sz="32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ГОСУДАРСТВЕННАЯ ПОДДЕРЖКА ПРОЕКТА</a:t>
            </a:r>
          </a:p>
        </p:txBody>
      </p:sp>
      <p:pic>
        <p:nvPicPr>
          <p:cNvPr id="10" name="Picture 3" descr="C:\Users\Fratercula\Desktop\Для публикации\UY5A7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5" y="1403775"/>
            <a:ext cx="2464964" cy="171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ratercula\Desktop\Для публикации\UY5A7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5" y="3631522"/>
            <a:ext cx="2464963" cy="17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9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2166" y="378851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ПНСТ 85-2016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68" y="1367406"/>
            <a:ext cx="5954276" cy="389482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7" y="1158856"/>
            <a:ext cx="5780131" cy="41033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44161" y="3398708"/>
            <a:ext cx="1809426" cy="518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25268" y="1761688"/>
            <a:ext cx="5954276" cy="52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11060" y="5519013"/>
            <a:ext cx="1136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Битумное вяжущее </a:t>
            </a:r>
            <a:r>
              <a:rPr lang="mr-IN" sz="2000" dirty="0" smtClean="0"/>
              <a:t>–</a:t>
            </a:r>
            <a:r>
              <a:rPr lang="ru-RU" sz="2000" dirty="0" smtClean="0"/>
              <a:t> органический вяжущий материал, который производится из продуктов переработки нефти с добавлением, при необходимости, органических модифицирующих добавок.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67699" y="6324843"/>
            <a:ext cx="8472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/>
          </p:nvPr>
        </p:nvGraphicFramePr>
        <p:xfrm>
          <a:off x="1990749" y="66889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38" y="1315227"/>
            <a:ext cx="9263022" cy="51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2644" y="281011"/>
            <a:ext cx="929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Влияние вяжущего на качество автодороги</a:t>
            </a:r>
            <a:endParaRPr lang="ru-RU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029" y="1505665"/>
            <a:ext cx="2031816" cy="6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57986" y="3724947"/>
            <a:ext cx="2031816" cy="6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73830" y="1505662"/>
            <a:ext cx="2986321" cy="6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55137" y="1505665"/>
            <a:ext cx="2812303" cy="6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0099" y="3723543"/>
            <a:ext cx="2146400" cy="68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10945" y="1618591"/>
            <a:ext cx="1903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Полимерные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6439" y="1618588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Пластифицирующие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2145" y="1618588"/>
            <a:ext cx="263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Стабилизирующие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029" y="2306107"/>
            <a:ext cx="196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Эластомеры</a:t>
            </a:r>
          </a:p>
          <a:p>
            <a:r>
              <a:rPr lang="ru-RU" dirty="0" smtClean="0"/>
              <a:t>Термопласты</a:t>
            </a:r>
          </a:p>
          <a:p>
            <a:r>
              <a:rPr lang="ru-RU" dirty="0" smtClean="0"/>
              <a:t>Термореактивные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36439" y="2306107"/>
            <a:ext cx="2819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Нефтяные масла</a:t>
            </a:r>
          </a:p>
          <a:p>
            <a:r>
              <a:rPr lang="ru-RU" dirty="0" smtClean="0"/>
              <a:t>Минеральные порошки</a:t>
            </a:r>
          </a:p>
          <a:p>
            <a:r>
              <a:rPr lang="ru-RU" dirty="0" err="1" smtClean="0"/>
              <a:t>Нефте</a:t>
            </a:r>
            <a:r>
              <a:rPr lang="ru-RU" dirty="0" smtClean="0"/>
              <a:t>-полимерные смолы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42145" y="2306107"/>
            <a:ext cx="272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Природные полимеры</a:t>
            </a:r>
          </a:p>
          <a:p>
            <a:r>
              <a:rPr lang="ru-RU" dirty="0" smtClean="0"/>
              <a:t>Минеральные добавки</a:t>
            </a:r>
          </a:p>
          <a:p>
            <a:r>
              <a:rPr lang="ru-RU" dirty="0" smtClean="0"/>
              <a:t>Синтетические полимеры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57986" y="4525392"/>
            <a:ext cx="1455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Анионные</a:t>
            </a:r>
          </a:p>
          <a:p>
            <a:r>
              <a:rPr lang="ru-RU" dirty="0" smtClean="0"/>
              <a:t>Катионные </a:t>
            </a:r>
          </a:p>
          <a:p>
            <a:r>
              <a:rPr lang="ru-RU" dirty="0" smtClean="0"/>
              <a:t>Амфотерные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27276" y="3837873"/>
            <a:ext cx="200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Адгезионные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524" y="3836469"/>
            <a:ext cx="219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Разжижающие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6524" y="4525392"/>
            <a:ext cx="237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</a:p>
          <a:p>
            <a:r>
              <a:rPr lang="ru-RU" dirty="0" err="1" smtClean="0"/>
              <a:t>Полимеризующиеся</a:t>
            </a:r>
            <a:endParaRPr lang="ru-RU" dirty="0" smtClean="0"/>
          </a:p>
          <a:p>
            <a:r>
              <a:rPr lang="ru-RU" dirty="0" smtClean="0"/>
              <a:t>Летучие растворители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33441" y="330393"/>
            <a:ext cx="10492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Основные виды модифицирующих добавок к вяжущим</a:t>
            </a:r>
            <a:endParaRPr lang="ru-RU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1811020" y="3771311"/>
          <a:ext cx="8569456" cy="230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024"/>
                <a:gridCol w="792088"/>
                <a:gridCol w="756084"/>
                <a:gridCol w="2340260"/>
              </a:tblGrid>
              <a:tr h="324036"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Эксплуатационные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Участки</a:t>
                      </a:r>
                      <a:r>
                        <a:rPr lang="ru-RU" sz="1200" b="1" u="none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u="none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200" b="1" u="non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ПБВ</a:t>
                      </a:r>
                      <a:endParaRPr lang="ru-RU" sz="1200" b="1" u="none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Участки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БНД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Эффект                                     от применения ПБВ</a:t>
                      </a:r>
                      <a:endParaRPr lang="ru-RU" sz="1400" b="1" kern="12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04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Глубина колеи,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мм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участке с БНД рекомендован ремонт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 года эксплуатации)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93138"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Средняя интенсивность образования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колейности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год)</a:t>
                      </a:r>
                      <a:endParaRPr lang="ru-RU" sz="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5 %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16 %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Дорожное полотно деформируется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раза медленнее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16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поперечных трещин на участке, (ед.)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33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Устойчивость к образованию трещин выше на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18 %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>
            <p:custDataLst>
              <p:tags r:id="rId4"/>
            </p:custDataLst>
          </p:nvPr>
        </p:nvSpPr>
        <p:spPr>
          <a:xfrm>
            <a:off x="6492044" y="3760783"/>
            <a:ext cx="3888936" cy="2249792"/>
          </a:xfrm>
          <a:prstGeom prst="roundRect">
            <a:avLst>
              <a:gd name="adj" fmla="val 442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51080" y="1518918"/>
            <a:ext cx="406895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Оценить эффективность применения ПБВ                       в различных климатических условиях;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Разрабатывать Рекомендации по применению битумных материалов для различных условий эксплуатации автомобильных дорог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Показать эффективность и увеличить                            срок службы автомобильных дорог, обеспечить </a:t>
            </a:r>
            <a:r>
              <a:rPr lang="ru-RU" b="1" dirty="0">
                <a:solidFill>
                  <a:srgbClr val="FF0000"/>
                </a:solidFill>
              </a:rPr>
              <a:t>экономию до 4</a:t>
            </a:r>
            <a:r>
              <a:rPr lang="ru-RU" b="1" dirty="0" smtClean="0">
                <a:solidFill>
                  <a:srgbClr val="FF0000"/>
                </a:solidFill>
              </a:rPr>
              <a:t>0 % </a:t>
            </a:r>
            <a:r>
              <a:rPr lang="ru-RU" b="1" dirty="0">
                <a:solidFill>
                  <a:srgbClr val="FF0000"/>
                </a:solidFill>
              </a:rPr>
              <a:t>бюджетных </a:t>
            </a:r>
            <a:r>
              <a:rPr lang="ru-RU" b="1" dirty="0" smtClean="0">
                <a:solidFill>
                  <a:srgbClr val="FF0000"/>
                </a:solidFill>
              </a:rPr>
              <a:t>средств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11157" r="3853" b="10028"/>
          <a:stretch/>
        </p:blipFill>
        <p:spPr bwMode="auto">
          <a:xfrm>
            <a:off x="6422646" y="1367068"/>
            <a:ext cx="3957831" cy="215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0285" y="399770"/>
            <a:ext cx="999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latin typeface="Cambria" panose="02040503050406030204" pitchFamily="18" charset="0"/>
              </a:rPr>
              <a:t>Статистический анализ эксплуатации опытно-экспериментальных участков в течение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35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лет наблюдений </a:t>
            </a:r>
            <a:r>
              <a:rPr lang="ru-RU" sz="2400" dirty="0" smtClean="0">
                <a:latin typeface="Cambria" panose="02040503050406030204" pitchFamily="18" charset="0"/>
              </a:rPr>
              <a:t>позволил: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temp_prirosta_01"/>
          <p:cNvSpPr>
            <a:spLocks noEditPoints="1"/>
          </p:cNvSpPr>
          <p:nvPr/>
        </p:nvSpPr>
        <p:spPr bwMode="auto">
          <a:xfrm>
            <a:off x="1811525" y="1620837"/>
            <a:ext cx="396269" cy="333413"/>
          </a:xfrm>
          <a:custGeom>
            <a:avLst/>
            <a:gdLst>
              <a:gd name="T0" fmla="*/ 1256 w 16146"/>
              <a:gd name="T1" fmla="*/ 0 h 15444"/>
              <a:gd name="T2" fmla="*/ 1256 w 16146"/>
              <a:gd name="T3" fmla="*/ 14189 h 15444"/>
              <a:gd name="T4" fmla="*/ 16146 w 16146"/>
              <a:gd name="T5" fmla="*/ 14189 h 15444"/>
              <a:gd name="T6" fmla="*/ 16146 w 16146"/>
              <a:gd name="T7" fmla="*/ 15444 h 15444"/>
              <a:gd name="T8" fmla="*/ 629 w 16146"/>
              <a:gd name="T9" fmla="*/ 15444 h 15444"/>
              <a:gd name="T10" fmla="*/ 0 w 16146"/>
              <a:gd name="T11" fmla="*/ 15444 h 15444"/>
              <a:gd name="T12" fmla="*/ 0 w 16146"/>
              <a:gd name="T13" fmla="*/ 14816 h 15444"/>
              <a:gd name="T14" fmla="*/ 0 w 16146"/>
              <a:gd name="T15" fmla="*/ 0 h 15444"/>
              <a:gd name="T16" fmla="*/ 1256 w 16146"/>
              <a:gd name="T17" fmla="*/ 0 h 15444"/>
              <a:gd name="T18" fmla="*/ 13212 w 16146"/>
              <a:gd name="T19" fmla="*/ 4604 h 15444"/>
              <a:gd name="T20" fmla="*/ 13212 w 16146"/>
              <a:gd name="T21" fmla="*/ 2929 h 15444"/>
              <a:gd name="T22" fmla="*/ 11535 w 16146"/>
              <a:gd name="T23" fmla="*/ 2929 h 15444"/>
              <a:gd name="T24" fmla="*/ 11535 w 16146"/>
              <a:gd name="T25" fmla="*/ 1675 h 15444"/>
              <a:gd name="T26" fmla="*/ 13212 w 16146"/>
              <a:gd name="T27" fmla="*/ 1675 h 15444"/>
              <a:gd name="T28" fmla="*/ 13212 w 16146"/>
              <a:gd name="T29" fmla="*/ 0 h 15444"/>
              <a:gd name="T30" fmla="*/ 14469 w 16146"/>
              <a:gd name="T31" fmla="*/ 0 h 15444"/>
              <a:gd name="T32" fmla="*/ 14469 w 16146"/>
              <a:gd name="T33" fmla="*/ 1675 h 15444"/>
              <a:gd name="T34" fmla="*/ 16146 w 16146"/>
              <a:gd name="T35" fmla="*/ 1675 h 15444"/>
              <a:gd name="T36" fmla="*/ 16146 w 16146"/>
              <a:gd name="T37" fmla="*/ 2929 h 15444"/>
              <a:gd name="T38" fmla="*/ 14469 w 16146"/>
              <a:gd name="T39" fmla="*/ 2929 h 15444"/>
              <a:gd name="T40" fmla="*/ 14469 w 16146"/>
              <a:gd name="T41" fmla="*/ 4604 h 15444"/>
              <a:gd name="T42" fmla="*/ 13212 w 16146"/>
              <a:gd name="T43" fmla="*/ 4604 h 15444"/>
              <a:gd name="T44" fmla="*/ 13153 w 16146"/>
              <a:gd name="T45" fmla="*/ 7408 h 15444"/>
              <a:gd name="T46" fmla="*/ 13153 w 16146"/>
              <a:gd name="T47" fmla="*/ 13645 h 15444"/>
              <a:gd name="T48" fmla="*/ 9296 w 16146"/>
              <a:gd name="T49" fmla="*/ 13645 h 15444"/>
              <a:gd name="T50" fmla="*/ 9296 w 16146"/>
              <a:gd name="T51" fmla="*/ 7408 h 15444"/>
              <a:gd name="T52" fmla="*/ 13153 w 16146"/>
              <a:gd name="T53" fmla="*/ 7408 h 15444"/>
              <a:gd name="T54" fmla="*/ 7479 w 16146"/>
              <a:gd name="T55" fmla="*/ 10003 h 15444"/>
              <a:gd name="T56" fmla="*/ 7479 w 16146"/>
              <a:gd name="T57" fmla="*/ 13645 h 15444"/>
              <a:gd name="T58" fmla="*/ 3621 w 16146"/>
              <a:gd name="T59" fmla="*/ 13645 h 15444"/>
              <a:gd name="T60" fmla="*/ 3621 w 16146"/>
              <a:gd name="T61" fmla="*/ 10003 h 15444"/>
              <a:gd name="T62" fmla="*/ 7479 w 16146"/>
              <a:gd name="T63" fmla="*/ 10003 h 15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146" h="15444">
                <a:moveTo>
                  <a:pt x="1256" y="0"/>
                </a:moveTo>
                <a:lnTo>
                  <a:pt x="1256" y="14189"/>
                </a:lnTo>
                <a:lnTo>
                  <a:pt x="16146" y="14189"/>
                </a:lnTo>
                <a:lnTo>
                  <a:pt x="16146" y="15444"/>
                </a:lnTo>
                <a:lnTo>
                  <a:pt x="629" y="15444"/>
                </a:lnTo>
                <a:lnTo>
                  <a:pt x="0" y="15444"/>
                </a:lnTo>
                <a:lnTo>
                  <a:pt x="0" y="14816"/>
                </a:lnTo>
                <a:lnTo>
                  <a:pt x="0" y="0"/>
                </a:lnTo>
                <a:lnTo>
                  <a:pt x="1256" y="0"/>
                </a:lnTo>
                <a:close/>
                <a:moveTo>
                  <a:pt x="13212" y="4604"/>
                </a:moveTo>
                <a:lnTo>
                  <a:pt x="13212" y="2929"/>
                </a:lnTo>
                <a:lnTo>
                  <a:pt x="11535" y="2929"/>
                </a:lnTo>
                <a:lnTo>
                  <a:pt x="11535" y="1675"/>
                </a:lnTo>
                <a:lnTo>
                  <a:pt x="13212" y="1675"/>
                </a:lnTo>
                <a:lnTo>
                  <a:pt x="13212" y="0"/>
                </a:lnTo>
                <a:lnTo>
                  <a:pt x="14469" y="0"/>
                </a:lnTo>
                <a:lnTo>
                  <a:pt x="14469" y="1675"/>
                </a:lnTo>
                <a:lnTo>
                  <a:pt x="16146" y="1675"/>
                </a:lnTo>
                <a:lnTo>
                  <a:pt x="16146" y="2929"/>
                </a:lnTo>
                <a:lnTo>
                  <a:pt x="14469" y="2929"/>
                </a:lnTo>
                <a:lnTo>
                  <a:pt x="14469" y="4604"/>
                </a:lnTo>
                <a:lnTo>
                  <a:pt x="13212" y="4604"/>
                </a:lnTo>
                <a:close/>
                <a:moveTo>
                  <a:pt x="13153" y="7408"/>
                </a:moveTo>
                <a:lnTo>
                  <a:pt x="13153" y="13645"/>
                </a:lnTo>
                <a:lnTo>
                  <a:pt x="9296" y="13645"/>
                </a:lnTo>
                <a:lnTo>
                  <a:pt x="9296" y="7408"/>
                </a:lnTo>
                <a:lnTo>
                  <a:pt x="13153" y="7408"/>
                </a:lnTo>
                <a:close/>
                <a:moveTo>
                  <a:pt x="7479" y="10003"/>
                </a:moveTo>
                <a:lnTo>
                  <a:pt x="7479" y="13645"/>
                </a:lnTo>
                <a:lnTo>
                  <a:pt x="3621" y="13645"/>
                </a:lnTo>
                <a:lnTo>
                  <a:pt x="3621" y="10003"/>
                </a:lnTo>
                <a:lnTo>
                  <a:pt x="7479" y="10003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raffic"/>
          <p:cNvSpPr>
            <a:spLocks noEditPoints="1"/>
          </p:cNvSpPr>
          <p:nvPr/>
        </p:nvSpPr>
        <p:spPr bwMode="auto">
          <a:xfrm>
            <a:off x="1840898" y="2232905"/>
            <a:ext cx="371089" cy="331081"/>
          </a:xfrm>
          <a:custGeom>
            <a:avLst/>
            <a:gdLst>
              <a:gd name="T0" fmla="*/ 10252 w 15960"/>
              <a:gd name="T1" fmla="*/ 16188 h 16188"/>
              <a:gd name="T2" fmla="*/ 10653 w 15960"/>
              <a:gd name="T3" fmla="*/ 12327 h 16188"/>
              <a:gd name="T4" fmla="*/ 11172 w 15960"/>
              <a:gd name="T5" fmla="*/ 11349 h 16188"/>
              <a:gd name="T6" fmla="*/ 10602 w 15960"/>
              <a:gd name="T7" fmla="*/ 10259 h 16188"/>
              <a:gd name="T8" fmla="*/ 8792 w 15960"/>
              <a:gd name="T9" fmla="*/ 7954 h 16188"/>
              <a:gd name="T10" fmla="*/ 5590 w 15960"/>
              <a:gd name="T11" fmla="*/ 7526 h 16188"/>
              <a:gd name="T12" fmla="*/ 2407 w 15960"/>
              <a:gd name="T13" fmla="*/ 7925 h 16188"/>
              <a:gd name="T14" fmla="*/ 584 w 15960"/>
              <a:gd name="T15" fmla="*/ 10259 h 16188"/>
              <a:gd name="T16" fmla="*/ 15 w 15960"/>
              <a:gd name="T17" fmla="*/ 11349 h 16188"/>
              <a:gd name="T18" fmla="*/ 525 w 15960"/>
              <a:gd name="T19" fmla="*/ 12327 h 16188"/>
              <a:gd name="T20" fmla="*/ 927 w 15960"/>
              <a:gd name="T21" fmla="*/ 16188 h 16188"/>
              <a:gd name="T22" fmla="*/ 4797 w 15960"/>
              <a:gd name="T23" fmla="*/ 6294 h 16188"/>
              <a:gd name="T24" fmla="*/ 6093 w 15960"/>
              <a:gd name="T25" fmla="*/ 6847 h 16188"/>
              <a:gd name="T26" fmla="*/ 9101 w 15960"/>
              <a:gd name="T27" fmla="*/ 7346 h 16188"/>
              <a:gd name="T28" fmla="*/ 10570 w 15960"/>
              <a:gd name="T29" fmla="*/ 9556 h 16188"/>
              <a:gd name="T30" fmla="*/ 13436 w 15960"/>
              <a:gd name="T31" fmla="*/ 11080 h 16188"/>
              <a:gd name="T32" fmla="*/ 15226 w 15960"/>
              <a:gd name="T33" fmla="*/ 11347 h 16188"/>
              <a:gd name="T34" fmla="*/ 15351 w 15960"/>
              <a:gd name="T35" fmla="*/ 7287 h 16188"/>
              <a:gd name="T36" fmla="*/ 15948 w 15960"/>
              <a:gd name="T37" fmla="*/ 6339 h 16188"/>
              <a:gd name="T38" fmla="*/ 14614 w 15960"/>
              <a:gd name="T39" fmla="*/ 5110 h 16188"/>
              <a:gd name="T40" fmla="*/ 12987 w 15960"/>
              <a:gd name="T41" fmla="*/ 2962 h 16188"/>
              <a:gd name="T42" fmla="*/ 8949 w 15960"/>
              <a:gd name="T43" fmla="*/ 2778 h 16188"/>
              <a:gd name="T44" fmla="*/ 6889 w 15960"/>
              <a:gd name="T45" fmla="*/ 3331 h 16188"/>
              <a:gd name="T46" fmla="*/ 5189 w 15960"/>
              <a:gd name="T47" fmla="*/ 5555 h 16188"/>
              <a:gd name="T48" fmla="*/ 12376 w 15960"/>
              <a:gd name="T49" fmla="*/ 8709 h 16188"/>
              <a:gd name="T50" fmla="*/ 13121 w 15960"/>
              <a:gd name="T51" fmla="*/ 7871 h 16188"/>
              <a:gd name="T52" fmla="*/ 14352 w 15960"/>
              <a:gd name="T53" fmla="*/ 7681 h 16188"/>
              <a:gd name="T54" fmla="*/ 13751 w 15960"/>
              <a:gd name="T55" fmla="*/ 8835 h 16188"/>
              <a:gd name="T56" fmla="*/ 6721 w 15960"/>
              <a:gd name="T57" fmla="*/ 5797 h 16188"/>
              <a:gd name="T58" fmla="*/ 7748 w 15960"/>
              <a:gd name="T59" fmla="*/ 3791 h 16188"/>
              <a:gd name="T60" fmla="*/ 13174 w 15960"/>
              <a:gd name="T61" fmla="*/ 3871 h 16188"/>
              <a:gd name="T62" fmla="*/ 13909 w 15960"/>
              <a:gd name="T63" fmla="*/ 5935 h 16188"/>
              <a:gd name="T64" fmla="*/ 4102 w 15960"/>
              <a:gd name="T65" fmla="*/ 6588 h 16188"/>
              <a:gd name="T66" fmla="*/ 4813 w 15960"/>
              <a:gd name="T67" fmla="*/ 4982 h 16188"/>
              <a:gd name="T68" fmla="*/ 4529 w 15960"/>
              <a:gd name="T69" fmla="*/ 3532 h 16188"/>
              <a:gd name="T70" fmla="*/ 2328 w 15960"/>
              <a:gd name="T71" fmla="*/ 1962 h 16188"/>
              <a:gd name="T72" fmla="*/ 4853 w 15960"/>
              <a:gd name="T73" fmla="*/ 804 h 16188"/>
              <a:gd name="T74" fmla="*/ 8640 w 15960"/>
              <a:gd name="T75" fmla="*/ 1485 h 16188"/>
              <a:gd name="T76" fmla="*/ 9330 w 15960"/>
              <a:gd name="T77" fmla="*/ 1046 h 16188"/>
              <a:gd name="T78" fmla="*/ 7726 w 15960"/>
              <a:gd name="T79" fmla="*/ 111 h 16188"/>
              <a:gd name="T80" fmla="*/ 3454 w 15960"/>
              <a:gd name="T81" fmla="*/ 111 h 16188"/>
              <a:gd name="T82" fmla="*/ 1813 w 15960"/>
              <a:gd name="T83" fmla="*/ 1178 h 16188"/>
              <a:gd name="T84" fmla="*/ 233 w 15960"/>
              <a:gd name="T85" fmla="*/ 3006 h 16188"/>
              <a:gd name="T86" fmla="*/ 281 w 15960"/>
              <a:gd name="T87" fmla="*/ 4066 h 16188"/>
              <a:gd name="T88" fmla="*/ 588 w 15960"/>
              <a:gd name="T89" fmla="*/ 8492 h 16188"/>
              <a:gd name="T90" fmla="*/ 2071 w 15960"/>
              <a:gd name="T91" fmla="*/ 7329 h 16188"/>
              <a:gd name="T92" fmla="*/ 2149 w 15960"/>
              <a:gd name="T93" fmla="*/ 4861 h 16188"/>
              <a:gd name="T94" fmla="*/ 3637 w 15960"/>
              <a:gd name="T95" fmla="*/ 5727 h 16188"/>
              <a:gd name="T96" fmla="*/ 2338 w 15960"/>
              <a:gd name="T97" fmla="*/ 6106 h 16188"/>
              <a:gd name="T98" fmla="*/ 1567 w 15960"/>
              <a:gd name="T99" fmla="*/ 4998 h 16188"/>
              <a:gd name="T100" fmla="*/ 7656 w 15960"/>
              <a:gd name="T101" fmla="*/ 13549 h 16188"/>
              <a:gd name="T102" fmla="*/ 7984 w 15960"/>
              <a:gd name="T103" fmla="*/ 12836 h 16188"/>
              <a:gd name="T104" fmla="*/ 9523 w 15960"/>
              <a:gd name="T105" fmla="*/ 12419 h 16188"/>
              <a:gd name="T106" fmla="*/ 9152 w 15960"/>
              <a:gd name="T107" fmla="*/ 13603 h 16188"/>
              <a:gd name="T108" fmla="*/ 2050 w 15960"/>
              <a:gd name="T109" fmla="*/ 10725 h 16188"/>
              <a:gd name="T110" fmla="*/ 2784 w 15960"/>
              <a:gd name="T111" fmla="*/ 8668 h 16188"/>
              <a:gd name="T112" fmla="*/ 8205 w 15960"/>
              <a:gd name="T113" fmla="*/ 8567 h 16188"/>
              <a:gd name="T114" fmla="*/ 9238 w 15960"/>
              <a:gd name="T115" fmla="*/ 10579 h 16188"/>
              <a:gd name="T116" fmla="*/ 2178 w 15960"/>
              <a:gd name="T117" fmla="*/ 12397 h 16188"/>
              <a:gd name="T118" fmla="*/ 3638 w 15960"/>
              <a:gd name="T119" fmla="*/ 13277 h 16188"/>
              <a:gd name="T120" fmla="*/ 2292 w 15960"/>
              <a:gd name="T121" fmla="*/ 13630 h 16188"/>
              <a:gd name="T122" fmla="*/ 1577 w 15960"/>
              <a:gd name="T123" fmla="*/ 12506 h 16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60" h="16188">
                <a:moveTo>
                  <a:pt x="2179" y="14979"/>
                </a:moveTo>
                <a:lnTo>
                  <a:pt x="9038" y="14979"/>
                </a:lnTo>
                <a:lnTo>
                  <a:pt x="9038" y="15354"/>
                </a:lnTo>
                <a:lnTo>
                  <a:pt x="8650" y="15354"/>
                </a:lnTo>
                <a:lnTo>
                  <a:pt x="8650" y="15763"/>
                </a:lnTo>
                <a:lnTo>
                  <a:pt x="8650" y="15785"/>
                </a:lnTo>
                <a:lnTo>
                  <a:pt x="8652" y="15807"/>
                </a:lnTo>
                <a:lnTo>
                  <a:pt x="8656" y="15828"/>
                </a:lnTo>
                <a:lnTo>
                  <a:pt x="8659" y="15849"/>
                </a:lnTo>
                <a:lnTo>
                  <a:pt x="8664" y="15869"/>
                </a:lnTo>
                <a:lnTo>
                  <a:pt x="8670" y="15890"/>
                </a:lnTo>
                <a:lnTo>
                  <a:pt x="8676" y="15910"/>
                </a:lnTo>
                <a:lnTo>
                  <a:pt x="8684" y="15929"/>
                </a:lnTo>
                <a:lnTo>
                  <a:pt x="8692" y="15947"/>
                </a:lnTo>
                <a:lnTo>
                  <a:pt x="8701" y="15965"/>
                </a:lnTo>
                <a:lnTo>
                  <a:pt x="8712" y="15984"/>
                </a:lnTo>
                <a:lnTo>
                  <a:pt x="8722" y="16001"/>
                </a:lnTo>
                <a:lnTo>
                  <a:pt x="8734" y="16018"/>
                </a:lnTo>
                <a:lnTo>
                  <a:pt x="8747" y="16033"/>
                </a:lnTo>
                <a:lnTo>
                  <a:pt x="8760" y="16049"/>
                </a:lnTo>
                <a:lnTo>
                  <a:pt x="8774" y="16064"/>
                </a:lnTo>
                <a:lnTo>
                  <a:pt x="8789" y="16078"/>
                </a:lnTo>
                <a:lnTo>
                  <a:pt x="8805" y="16091"/>
                </a:lnTo>
                <a:lnTo>
                  <a:pt x="8820" y="16104"/>
                </a:lnTo>
                <a:lnTo>
                  <a:pt x="8837" y="16115"/>
                </a:lnTo>
                <a:lnTo>
                  <a:pt x="8854" y="16126"/>
                </a:lnTo>
                <a:lnTo>
                  <a:pt x="8872" y="16136"/>
                </a:lnTo>
                <a:lnTo>
                  <a:pt x="8890" y="16147"/>
                </a:lnTo>
                <a:lnTo>
                  <a:pt x="8909" y="16155"/>
                </a:lnTo>
                <a:lnTo>
                  <a:pt x="8928" y="16163"/>
                </a:lnTo>
                <a:lnTo>
                  <a:pt x="8948" y="16169"/>
                </a:lnTo>
                <a:lnTo>
                  <a:pt x="8968" y="16175"/>
                </a:lnTo>
                <a:lnTo>
                  <a:pt x="8988" y="16180"/>
                </a:lnTo>
                <a:lnTo>
                  <a:pt x="9009" y="16183"/>
                </a:lnTo>
                <a:lnTo>
                  <a:pt x="9031" y="16186"/>
                </a:lnTo>
                <a:lnTo>
                  <a:pt x="9052" y="16187"/>
                </a:lnTo>
                <a:lnTo>
                  <a:pt x="9074" y="16188"/>
                </a:lnTo>
                <a:lnTo>
                  <a:pt x="10252" y="16188"/>
                </a:lnTo>
                <a:lnTo>
                  <a:pt x="10274" y="16187"/>
                </a:lnTo>
                <a:lnTo>
                  <a:pt x="10295" y="16186"/>
                </a:lnTo>
                <a:lnTo>
                  <a:pt x="10316" y="16183"/>
                </a:lnTo>
                <a:lnTo>
                  <a:pt x="10337" y="16180"/>
                </a:lnTo>
                <a:lnTo>
                  <a:pt x="10357" y="16175"/>
                </a:lnTo>
                <a:lnTo>
                  <a:pt x="10378" y="16169"/>
                </a:lnTo>
                <a:lnTo>
                  <a:pt x="10398" y="16163"/>
                </a:lnTo>
                <a:lnTo>
                  <a:pt x="10417" y="16155"/>
                </a:lnTo>
                <a:lnTo>
                  <a:pt x="10435" y="16147"/>
                </a:lnTo>
                <a:lnTo>
                  <a:pt x="10453" y="16136"/>
                </a:lnTo>
                <a:lnTo>
                  <a:pt x="10471" y="16126"/>
                </a:lnTo>
                <a:lnTo>
                  <a:pt x="10488" y="16115"/>
                </a:lnTo>
                <a:lnTo>
                  <a:pt x="10505" y="16104"/>
                </a:lnTo>
                <a:lnTo>
                  <a:pt x="10521" y="16091"/>
                </a:lnTo>
                <a:lnTo>
                  <a:pt x="10536" y="16078"/>
                </a:lnTo>
                <a:lnTo>
                  <a:pt x="10551" y="16064"/>
                </a:lnTo>
                <a:lnTo>
                  <a:pt x="10565" y="16049"/>
                </a:lnTo>
                <a:lnTo>
                  <a:pt x="10578" y="16033"/>
                </a:lnTo>
                <a:lnTo>
                  <a:pt x="10590" y="16018"/>
                </a:lnTo>
                <a:lnTo>
                  <a:pt x="10602" y="16001"/>
                </a:lnTo>
                <a:lnTo>
                  <a:pt x="10613" y="15984"/>
                </a:lnTo>
                <a:lnTo>
                  <a:pt x="10624" y="15965"/>
                </a:lnTo>
                <a:lnTo>
                  <a:pt x="10633" y="15947"/>
                </a:lnTo>
                <a:lnTo>
                  <a:pt x="10642" y="15929"/>
                </a:lnTo>
                <a:lnTo>
                  <a:pt x="10649" y="15910"/>
                </a:lnTo>
                <a:lnTo>
                  <a:pt x="10656" y="15890"/>
                </a:lnTo>
                <a:lnTo>
                  <a:pt x="10661" y="15869"/>
                </a:lnTo>
                <a:lnTo>
                  <a:pt x="10666" y="15849"/>
                </a:lnTo>
                <a:lnTo>
                  <a:pt x="10670" y="15828"/>
                </a:lnTo>
                <a:lnTo>
                  <a:pt x="10672" y="15807"/>
                </a:lnTo>
                <a:lnTo>
                  <a:pt x="10674" y="15785"/>
                </a:lnTo>
                <a:lnTo>
                  <a:pt x="10675" y="15763"/>
                </a:lnTo>
                <a:lnTo>
                  <a:pt x="10675" y="12579"/>
                </a:lnTo>
                <a:lnTo>
                  <a:pt x="10673" y="12542"/>
                </a:lnTo>
                <a:lnTo>
                  <a:pt x="10670" y="12489"/>
                </a:lnTo>
                <a:lnTo>
                  <a:pt x="10665" y="12426"/>
                </a:lnTo>
                <a:lnTo>
                  <a:pt x="10658" y="12361"/>
                </a:lnTo>
                <a:lnTo>
                  <a:pt x="10653" y="12327"/>
                </a:lnTo>
                <a:lnTo>
                  <a:pt x="10649" y="12295"/>
                </a:lnTo>
                <a:lnTo>
                  <a:pt x="10644" y="12263"/>
                </a:lnTo>
                <a:lnTo>
                  <a:pt x="10638" y="12234"/>
                </a:lnTo>
                <a:lnTo>
                  <a:pt x="10632" y="12208"/>
                </a:lnTo>
                <a:lnTo>
                  <a:pt x="10626" y="12186"/>
                </a:lnTo>
                <a:lnTo>
                  <a:pt x="10619" y="12166"/>
                </a:lnTo>
                <a:lnTo>
                  <a:pt x="10612" y="12152"/>
                </a:lnTo>
                <a:lnTo>
                  <a:pt x="10608" y="12144"/>
                </a:lnTo>
                <a:lnTo>
                  <a:pt x="10597" y="12119"/>
                </a:lnTo>
                <a:lnTo>
                  <a:pt x="10578" y="12076"/>
                </a:lnTo>
                <a:lnTo>
                  <a:pt x="10553" y="12016"/>
                </a:lnTo>
                <a:lnTo>
                  <a:pt x="10521" y="11938"/>
                </a:lnTo>
                <a:lnTo>
                  <a:pt x="10483" y="11842"/>
                </a:lnTo>
                <a:lnTo>
                  <a:pt x="10463" y="11787"/>
                </a:lnTo>
                <a:lnTo>
                  <a:pt x="10442" y="11727"/>
                </a:lnTo>
                <a:lnTo>
                  <a:pt x="10419" y="11662"/>
                </a:lnTo>
                <a:lnTo>
                  <a:pt x="10395" y="11594"/>
                </a:lnTo>
                <a:lnTo>
                  <a:pt x="10884" y="11594"/>
                </a:lnTo>
                <a:lnTo>
                  <a:pt x="10906" y="11593"/>
                </a:lnTo>
                <a:lnTo>
                  <a:pt x="10927" y="11591"/>
                </a:lnTo>
                <a:lnTo>
                  <a:pt x="10947" y="11587"/>
                </a:lnTo>
                <a:lnTo>
                  <a:pt x="10966" y="11582"/>
                </a:lnTo>
                <a:lnTo>
                  <a:pt x="10985" y="11574"/>
                </a:lnTo>
                <a:lnTo>
                  <a:pt x="11004" y="11566"/>
                </a:lnTo>
                <a:lnTo>
                  <a:pt x="11021" y="11557"/>
                </a:lnTo>
                <a:lnTo>
                  <a:pt x="11038" y="11547"/>
                </a:lnTo>
                <a:lnTo>
                  <a:pt x="11054" y="11536"/>
                </a:lnTo>
                <a:lnTo>
                  <a:pt x="11069" y="11523"/>
                </a:lnTo>
                <a:lnTo>
                  <a:pt x="11083" y="11509"/>
                </a:lnTo>
                <a:lnTo>
                  <a:pt x="11096" y="11494"/>
                </a:lnTo>
                <a:lnTo>
                  <a:pt x="11109" y="11479"/>
                </a:lnTo>
                <a:lnTo>
                  <a:pt x="11121" y="11462"/>
                </a:lnTo>
                <a:lnTo>
                  <a:pt x="11132" y="11445"/>
                </a:lnTo>
                <a:lnTo>
                  <a:pt x="11142" y="11427"/>
                </a:lnTo>
                <a:lnTo>
                  <a:pt x="11151" y="11408"/>
                </a:lnTo>
                <a:lnTo>
                  <a:pt x="11159" y="11389"/>
                </a:lnTo>
                <a:lnTo>
                  <a:pt x="11166" y="11369"/>
                </a:lnTo>
                <a:lnTo>
                  <a:pt x="11172" y="11349"/>
                </a:lnTo>
                <a:lnTo>
                  <a:pt x="11177" y="11328"/>
                </a:lnTo>
                <a:lnTo>
                  <a:pt x="11181" y="11306"/>
                </a:lnTo>
                <a:lnTo>
                  <a:pt x="11184" y="11285"/>
                </a:lnTo>
                <a:lnTo>
                  <a:pt x="11186" y="11263"/>
                </a:lnTo>
                <a:lnTo>
                  <a:pt x="11187" y="11241"/>
                </a:lnTo>
                <a:lnTo>
                  <a:pt x="11187" y="11218"/>
                </a:lnTo>
                <a:lnTo>
                  <a:pt x="11186" y="11196"/>
                </a:lnTo>
                <a:lnTo>
                  <a:pt x="11183" y="11174"/>
                </a:lnTo>
                <a:lnTo>
                  <a:pt x="11180" y="11150"/>
                </a:lnTo>
                <a:lnTo>
                  <a:pt x="11175" y="11128"/>
                </a:lnTo>
                <a:lnTo>
                  <a:pt x="11170" y="11106"/>
                </a:lnTo>
                <a:lnTo>
                  <a:pt x="11163" y="11084"/>
                </a:lnTo>
                <a:lnTo>
                  <a:pt x="11018" y="10659"/>
                </a:lnTo>
                <a:lnTo>
                  <a:pt x="11010" y="10637"/>
                </a:lnTo>
                <a:lnTo>
                  <a:pt x="11001" y="10615"/>
                </a:lnTo>
                <a:lnTo>
                  <a:pt x="10991" y="10594"/>
                </a:lnTo>
                <a:lnTo>
                  <a:pt x="10979" y="10573"/>
                </a:lnTo>
                <a:lnTo>
                  <a:pt x="10967" y="10553"/>
                </a:lnTo>
                <a:lnTo>
                  <a:pt x="10955" y="10532"/>
                </a:lnTo>
                <a:lnTo>
                  <a:pt x="10941" y="10512"/>
                </a:lnTo>
                <a:lnTo>
                  <a:pt x="10927" y="10493"/>
                </a:lnTo>
                <a:lnTo>
                  <a:pt x="10912" y="10475"/>
                </a:lnTo>
                <a:lnTo>
                  <a:pt x="10897" y="10456"/>
                </a:lnTo>
                <a:lnTo>
                  <a:pt x="10881" y="10438"/>
                </a:lnTo>
                <a:lnTo>
                  <a:pt x="10863" y="10421"/>
                </a:lnTo>
                <a:lnTo>
                  <a:pt x="10846" y="10404"/>
                </a:lnTo>
                <a:lnTo>
                  <a:pt x="10828" y="10389"/>
                </a:lnTo>
                <a:lnTo>
                  <a:pt x="10809" y="10372"/>
                </a:lnTo>
                <a:lnTo>
                  <a:pt x="10790" y="10358"/>
                </a:lnTo>
                <a:lnTo>
                  <a:pt x="10771" y="10344"/>
                </a:lnTo>
                <a:lnTo>
                  <a:pt x="10751" y="10331"/>
                </a:lnTo>
                <a:lnTo>
                  <a:pt x="10730" y="10318"/>
                </a:lnTo>
                <a:lnTo>
                  <a:pt x="10709" y="10306"/>
                </a:lnTo>
                <a:lnTo>
                  <a:pt x="10689" y="10295"/>
                </a:lnTo>
                <a:lnTo>
                  <a:pt x="10668" y="10284"/>
                </a:lnTo>
                <a:lnTo>
                  <a:pt x="10646" y="10275"/>
                </a:lnTo>
                <a:lnTo>
                  <a:pt x="10625" y="10267"/>
                </a:lnTo>
                <a:lnTo>
                  <a:pt x="10602" y="10259"/>
                </a:lnTo>
                <a:lnTo>
                  <a:pt x="10580" y="10252"/>
                </a:lnTo>
                <a:lnTo>
                  <a:pt x="10558" y="10247"/>
                </a:lnTo>
                <a:lnTo>
                  <a:pt x="10536" y="10242"/>
                </a:lnTo>
                <a:lnTo>
                  <a:pt x="10514" y="10238"/>
                </a:lnTo>
                <a:lnTo>
                  <a:pt x="10491" y="10236"/>
                </a:lnTo>
                <a:lnTo>
                  <a:pt x="10470" y="10234"/>
                </a:lnTo>
                <a:lnTo>
                  <a:pt x="10448" y="10233"/>
                </a:lnTo>
                <a:lnTo>
                  <a:pt x="9959" y="10233"/>
                </a:lnTo>
                <a:lnTo>
                  <a:pt x="9901" y="10065"/>
                </a:lnTo>
                <a:lnTo>
                  <a:pt x="9841" y="9900"/>
                </a:lnTo>
                <a:lnTo>
                  <a:pt x="9783" y="9738"/>
                </a:lnTo>
                <a:lnTo>
                  <a:pt x="9725" y="9581"/>
                </a:lnTo>
                <a:lnTo>
                  <a:pt x="9670" y="9431"/>
                </a:lnTo>
                <a:lnTo>
                  <a:pt x="9614" y="9286"/>
                </a:lnTo>
                <a:lnTo>
                  <a:pt x="9562" y="9148"/>
                </a:lnTo>
                <a:lnTo>
                  <a:pt x="9510" y="9019"/>
                </a:lnTo>
                <a:lnTo>
                  <a:pt x="9463" y="8897"/>
                </a:lnTo>
                <a:lnTo>
                  <a:pt x="9418" y="8785"/>
                </a:lnTo>
                <a:lnTo>
                  <a:pt x="9376" y="8684"/>
                </a:lnTo>
                <a:lnTo>
                  <a:pt x="9339" y="8593"/>
                </a:lnTo>
                <a:lnTo>
                  <a:pt x="9305" y="8514"/>
                </a:lnTo>
                <a:lnTo>
                  <a:pt x="9276" y="8447"/>
                </a:lnTo>
                <a:lnTo>
                  <a:pt x="9251" y="8393"/>
                </a:lnTo>
                <a:lnTo>
                  <a:pt x="9232" y="8354"/>
                </a:lnTo>
                <a:lnTo>
                  <a:pt x="9211" y="8315"/>
                </a:lnTo>
                <a:lnTo>
                  <a:pt x="9187" y="8277"/>
                </a:lnTo>
                <a:lnTo>
                  <a:pt x="9162" y="8242"/>
                </a:lnTo>
                <a:lnTo>
                  <a:pt x="9134" y="8208"/>
                </a:lnTo>
                <a:lnTo>
                  <a:pt x="9106" y="8176"/>
                </a:lnTo>
                <a:lnTo>
                  <a:pt x="9076" y="8146"/>
                </a:lnTo>
                <a:lnTo>
                  <a:pt x="9045" y="8117"/>
                </a:lnTo>
                <a:lnTo>
                  <a:pt x="9011" y="8090"/>
                </a:lnTo>
                <a:lnTo>
                  <a:pt x="8978" y="8065"/>
                </a:lnTo>
                <a:lnTo>
                  <a:pt x="8943" y="8040"/>
                </a:lnTo>
                <a:lnTo>
                  <a:pt x="8907" y="8017"/>
                </a:lnTo>
                <a:lnTo>
                  <a:pt x="8869" y="7995"/>
                </a:lnTo>
                <a:lnTo>
                  <a:pt x="8831" y="7974"/>
                </a:lnTo>
                <a:lnTo>
                  <a:pt x="8792" y="7954"/>
                </a:lnTo>
                <a:lnTo>
                  <a:pt x="8752" y="7936"/>
                </a:lnTo>
                <a:lnTo>
                  <a:pt x="8712" y="7918"/>
                </a:lnTo>
                <a:lnTo>
                  <a:pt x="8672" y="7901"/>
                </a:lnTo>
                <a:lnTo>
                  <a:pt x="8630" y="7885"/>
                </a:lnTo>
                <a:lnTo>
                  <a:pt x="8588" y="7869"/>
                </a:lnTo>
                <a:lnTo>
                  <a:pt x="8547" y="7855"/>
                </a:lnTo>
                <a:lnTo>
                  <a:pt x="8463" y="7827"/>
                </a:lnTo>
                <a:lnTo>
                  <a:pt x="8378" y="7801"/>
                </a:lnTo>
                <a:lnTo>
                  <a:pt x="8296" y="7776"/>
                </a:lnTo>
                <a:lnTo>
                  <a:pt x="8214" y="7751"/>
                </a:lnTo>
                <a:lnTo>
                  <a:pt x="8134" y="7727"/>
                </a:lnTo>
                <a:lnTo>
                  <a:pt x="8058" y="7702"/>
                </a:lnTo>
                <a:lnTo>
                  <a:pt x="8051" y="7700"/>
                </a:lnTo>
                <a:lnTo>
                  <a:pt x="8029" y="7694"/>
                </a:lnTo>
                <a:lnTo>
                  <a:pt x="7993" y="7685"/>
                </a:lnTo>
                <a:lnTo>
                  <a:pt x="7940" y="7674"/>
                </a:lnTo>
                <a:lnTo>
                  <a:pt x="7868" y="7661"/>
                </a:lnTo>
                <a:lnTo>
                  <a:pt x="7777" y="7647"/>
                </a:lnTo>
                <a:lnTo>
                  <a:pt x="7725" y="7639"/>
                </a:lnTo>
                <a:lnTo>
                  <a:pt x="7667" y="7631"/>
                </a:lnTo>
                <a:lnTo>
                  <a:pt x="7605" y="7623"/>
                </a:lnTo>
                <a:lnTo>
                  <a:pt x="7536" y="7614"/>
                </a:lnTo>
                <a:lnTo>
                  <a:pt x="7462" y="7606"/>
                </a:lnTo>
                <a:lnTo>
                  <a:pt x="7382" y="7597"/>
                </a:lnTo>
                <a:lnTo>
                  <a:pt x="7296" y="7590"/>
                </a:lnTo>
                <a:lnTo>
                  <a:pt x="7206" y="7582"/>
                </a:lnTo>
                <a:lnTo>
                  <a:pt x="7108" y="7574"/>
                </a:lnTo>
                <a:lnTo>
                  <a:pt x="7004" y="7567"/>
                </a:lnTo>
                <a:lnTo>
                  <a:pt x="6893" y="7560"/>
                </a:lnTo>
                <a:lnTo>
                  <a:pt x="6776" y="7554"/>
                </a:lnTo>
                <a:lnTo>
                  <a:pt x="6653" y="7548"/>
                </a:lnTo>
                <a:lnTo>
                  <a:pt x="6523" y="7543"/>
                </a:lnTo>
                <a:lnTo>
                  <a:pt x="6385" y="7538"/>
                </a:lnTo>
                <a:lnTo>
                  <a:pt x="6241" y="7533"/>
                </a:lnTo>
                <a:lnTo>
                  <a:pt x="6090" y="7530"/>
                </a:lnTo>
                <a:lnTo>
                  <a:pt x="5930" y="7528"/>
                </a:lnTo>
                <a:lnTo>
                  <a:pt x="5764" y="7526"/>
                </a:lnTo>
                <a:lnTo>
                  <a:pt x="5590" y="7526"/>
                </a:lnTo>
                <a:lnTo>
                  <a:pt x="5415" y="7526"/>
                </a:lnTo>
                <a:lnTo>
                  <a:pt x="5249" y="7528"/>
                </a:lnTo>
                <a:lnTo>
                  <a:pt x="5089" y="7530"/>
                </a:lnTo>
                <a:lnTo>
                  <a:pt x="4938" y="7533"/>
                </a:lnTo>
                <a:lnTo>
                  <a:pt x="4794" y="7538"/>
                </a:lnTo>
                <a:lnTo>
                  <a:pt x="4656" y="7543"/>
                </a:lnTo>
                <a:lnTo>
                  <a:pt x="4526" y="7548"/>
                </a:lnTo>
                <a:lnTo>
                  <a:pt x="4403" y="7554"/>
                </a:lnTo>
                <a:lnTo>
                  <a:pt x="4286" y="7560"/>
                </a:lnTo>
                <a:lnTo>
                  <a:pt x="4175" y="7567"/>
                </a:lnTo>
                <a:lnTo>
                  <a:pt x="4071" y="7574"/>
                </a:lnTo>
                <a:lnTo>
                  <a:pt x="3973" y="7582"/>
                </a:lnTo>
                <a:lnTo>
                  <a:pt x="3882" y="7590"/>
                </a:lnTo>
                <a:lnTo>
                  <a:pt x="3797" y="7597"/>
                </a:lnTo>
                <a:lnTo>
                  <a:pt x="3717" y="7606"/>
                </a:lnTo>
                <a:lnTo>
                  <a:pt x="3643" y="7614"/>
                </a:lnTo>
                <a:lnTo>
                  <a:pt x="3574" y="7623"/>
                </a:lnTo>
                <a:lnTo>
                  <a:pt x="3512" y="7631"/>
                </a:lnTo>
                <a:lnTo>
                  <a:pt x="3454" y="7639"/>
                </a:lnTo>
                <a:lnTo>
                  <a:pt x="3401" y="7647"/>
                </a:lnTo>
                <a:lnTo>
                  <a:pt x="3311" y="7661"/>
                </a:lnTo>
                <a:lnTo>
                  <a:pt x="3239" y="7674"/>
                </a:lnTo>
                <a:lnTo>
                  <a:pt x="3186" y="7685"/>
                </a:lnTo>
                <a:lnTo>
                  <a:pt x="3149" y="7694"/>
                </a:lnTo>
                <a:lnTo>
                  <a:pt x="3127" y="7700"/>
                </a:lnTo>
                <a:lnTo>
                  <a:pt x="3120" y="7702"/>
                </a:lnTo>
                <a:lnTo>
                  <a:pt x="3054" y="7721"/>
                </a:lnTo>
                <a:lnTo>
                  <a:pt x="2981" y="7739"/>
                </a:lnTo>
                <a:lnTo>
                  <a:pt x="2905" y="7758"/>
                </a:lnTo>
                <a:lnTo>
                  <a:pt x="2824" y="7779"/>
                </a:lnTo>
                <a:lnTo>
                  <a:pt x="2741" y="7803"/>
                </a:lnTo>
                <a:lnTo>
                  <a:pt x="2657" y="7828"/>
                </a:lnTo>
                <a:lnTo>
                  <a:pt x="2614" y="7842"/>
                </a:lnTo>
                <a:lnTo>
                  <a:pt x="2572" y="7856"/>
                </a:lnTo>
                <a:lnTo>
                  <a:pt x="2531" y="7872"/>
                </a:lnTo>
                <a:lnTo>
                  <a:pt x="2488" y="7889"/>
                </a:lnTo>
                <a:lnTo>
                  <a:pt x="2447" y="7906"/>
                </a:lnTo>
                <a:lnTo>
                  <a:pt x="2407" y="7925"/>
                </a:lnTo>
                <a:lnTo>
                  <a:pt x="2366" y="7944"/>
                </a:lnTo>
                <a:lnTo>
                  <a:pt x="2327" y="7966"/>
                </a:lnTo>
                <a:lnTo>
                  <a:pt x="2289" y="7988"/>
                </a:lnTo>
                <a:lnTo>
                  <a:pt x="2251" y="8011"/>
                </a:lnTo>
                <a:lnTo>
                  <a:pt x="2215" y="8036"/>
                </a:lnTo>
                <a:lnTo>
                  <a:pt x="2181" y="8063"/>
                </a:lnTo>
                <a:lnTo>
                  <a:pt x="2147" y="8091"/>
                </a:lnTo>
                <a:lnTo>
                  <a:pt x="2116" y="8120"/>
                </a:lnTo>
                <a:lnTo>
                  <a:pt x="2086" y="8152"/>
                </a:lnTo>
                <a:lnTo>
                  <a:pt x="2058" y="8184"/>
                </a:lnTo>
                <a:lnTo>
                  <a:pt x="2032" y="8219"/>
                </a:lnTo>
                <a:lnTo>
                  <a:pt x="2007" y="8256"/>
                </a:lnTo>
                <a:lnTo>
                  <a:pt x="1986" y="8294"/>
                </a:lnTo>
                <a:lnTo>
                  <a:pt x="1967" y="8335"/>
                </a:lnTo>
                <a:lnTo>
                  <a:pt x="1945" y="8385"/>
                </a:lnTo>
                <a:lnTo>
                  <a:pt x="1918" y="8449"/>
                </a:lnTo>
                <a:lnTo>
                  <a:pt x="1886" y="8524"/>
                </a:lnTo>
                <a:lnTo>
                  <a:pt x="1851" y="8609"/>
                </a:lnTo>
                <a:lnTo>
                  <a:pt x="1812" y="8704"/>
                </a:lnTo>
                <a:lnTo>
                  <a:pt x="1769" y="8809"/>
                </a:lnTo>
                <a:lnTo>
                  <a:pt x="1724" y="8923"/>
                </a:lnTo>
                <a:lnTo>
                  <a:pt x="1676" y="9044"/>
                </a:lnTo>
                <a:lnTo>
                  <a:pt x="1625" y="9174"/>
                </a:lnTo>
                <a:lnTo>
                  <a:pt x="1573" y="9310"/>
                </a:lnTo>
                <a:lnTo>
                  <a:pt x="1518" y="9452"/>
                </a:lnTo>
                <a:lnTo>
                  <a:pt x="1462" y="9599"/>
                </a:lnTo>
                <a:lnTo>
                  <a:pt x="1405" y="9752"/>
                </a:lnTo>
                <a:lnTo>
                  <a:pt x="1348" y="9909"/>
                </a:lnTo>
                <a:lnTo>
                  <a:pt x="1291" y="10070"/>
                </a:lnTo>
                <a:lnTo>
                  <a:pt x="1232" y="10233"/>
                </a:lnTo>
                <a:lnTo>
                  <a:pt x="739" y="10233"/>
                </a:lnTo>
                <a:lnTo>
                  <a:pt x="717" y="10234"/>
                </a:lnTo>
                <a:lnTo>
                  <a:pt x="695" y="10236"/>
                </a:lnTo>
                <a:lnTo>
                  <a:pt x="672" y="10238"/>
                </a:lnTo>
                <a:lnTo>
                  <a:pt x="650" y="10242"/>
                </a:lnTo>
                <a:lnTo>
                  <a:pt x="628" y="10247"/>
                </a:lnTo>
                <a:lnTo>
                  <a:pt x="606" y="10252"/>
                </a:lnTo>
                <a:lnTo>
                  <a:pt x="584" y="10259"/>
                </a:lnTo>
                <a:lnTo>
                  <a:pt x="562" y="10267"/>
                </a:lnTo>
                <a:lnTo>
                  <a:pt x="540" y="10275"/>
                </a:lnTo>
                <a:lnTo>
                  <a:pt x="519" y="10284"/>
                </a:lnTo>
                <a:lnTo>
                  <a:pt x="497" y="10295"/>
                </a:lnTo>
                <a:lnTo>
                  <a:pt x="477" y="10306"/>
                </a:lnTo>
                <a:lnTo>
                  <a:pt x="456" y="10318"/>
                </a:lnTo>
                <a:lnTo>
                  <a:pt x="436" y="10331"/>
                </a:lnTo>
                <a:lnTo>
                  <a:pt x="415" y="10344"/>
                </a:lnTo>
                <a:lnTo>
                  <a:pt x="396" y="10358"/>
                </a:lnTo>
                <a:lnTo>
                  <a:pt x="377" y="10372"/>
                </a:lnTo>
                <a:lnTo>
                  <a:pt x="359" y="10389"/>
                </a:lnTo>
                <a:lnTo>
                  <a:pt x="341" y="10404"/>
                </a:lnTo>
                <a:lnTo>
                  <a:pt x="323" y="10421"/>
                </a:lnTo>
                <a:lnTo>
                  <a:pt x="306" y="10438"/>
                </a:lnTo>
                <a:lnTo>
                  <a:pt x="289" y="10456"/>
                </a:lnTo>
                <a:lnTo>
                  <a:pt x="274" y="10475"/>
                </a:lnTo>
                <a:lnTo>
                  <a:pt x="259" y="10493"/>
                </a:lnTo>
                <a:lnTo>
                  <a:pt x="245" y="10512"/>
                </a:lnTo>
                <a:lnTo>
                  <a:pt x="232" y="10532"/>
                </a:lnTo>
                <a:lnTo>
                  <a:pt x="219" y="10553"/>
                </a:lnTo>
                <a:lnTo>
                  <a:pt x="208" y="10573"/>
                </a:lnTo>
                <a:lnTo>
                  <a:pt x="197" y="10594"/>
                </a:lnTo>
                <a:lnTo>
                  <a:pt x="187" y="10615"/>
                </a:lnTo>
                <a:lnTo>
                  <a:pt x="177" y="10637"/>
                </a:lnTo>
                <a:lnTo>
                  <a:pt x="169" y="10659"/>
                </a:lnTo>
                <a:lnTo>
                  <a:pt x="24" y="11084"/>
                </a:lnTo>
                <a:lnTo>
                  <a:pt x="17" y="11106"/>
                </a:lnTo>
                <a:lnTo>
                  <a:pt x="12" y="11128"/>
                </a:lnTo>
                <a:lnTo>
                  <a:pt x="7" y="11150"/>
                </a:lnTo>
                <a:lnTo>
                  <a:pt x="4" y="11174"/>
                </a:lnTo>
                <a:lnTo>
                  <a:pt x="1" y="11196"/>
                </a:lnTo>
                <a:lnTo>
                  <a:pt x="0" y="11218"/>
                </a:lnTo>
                <a:lnTo>
                  <a:pt x="0" y="11241"/>
                </a:lnTo>
                <a:lnTo>
                  <a:pt x="1" y="11263"/>
                </a:lnTo>
                <a:lnTo>
                  <a:pt x="3" y="11285"/>
                </a:lnTo>
                <a:lnTo>
                  <a:pt x="6" y="11306"/>
                </a:lnTo>
                <a:lnTo>
                  <a:pt x="10" y="11328"/>
                </a:lnTo>
                <a:lnTo>
                  <a:pt x="15" y="11349"/>
                </a:lnTo>
                <a:lnTo>
                  <a:pt x="21" y="11369"/>
                </a:lnTo>
                <a:lnTo>
                  <a:pt x="28" y="11389"/>
                </a:lnTo>
                <a:lnTo>
                  <a:pt x="36" y="11408"/>
                </a:lnTo>
                <a:lnTo>
                  <a:pt x="45" y="11427"/>
                </a:lnTo>
                <a:lnTo>
                  <a:pt x="55" y="11445"/>
                </a:lnTo>
                <a:lnTo>
                  <a:pt x="67" y="11462"/>
                </a:lnTo>
                <a:lnTo>
                  <a:pt x="78" y="11479"/>
                </a:lnTo>
                <a:lnTo>
                  <a:pt x="91" y="11494"/>
                </a:lnTo>
                <a:lnTo>
                  <a:pt x="104" y="11509"/>
                </a:lnTo>
                <a:lnTo>
                  <a:pt x="118" y="11523"/>
                </a:lnTo>
                <a:lnTo>
                  <a:pt x="133" y="11536"/>
                </a:lnTo>
                <a:lnTo>
                  <a:pt x="149" y="11547"/>
                </a:lnTo>
                <a:lnTo>
                  <a:pt x="165" y="11557"/>
                </a:lnTo>
                <a:lnTo>
                  <a:pt x="183" y="11566"/>
                </a:lnTo>
                <a:lnTo>
                  <a:pt x="202" y="11574"/>
                </a:lnTo>
                <a:lnTo>
                  <a:pt x="220" y="11582"/>
                </a:lnTo>
                <a:lnTo>
                  <a:pt x="240" y="11587"/>
                </a:lnTo>
                <a:lnTo>
                  <a:pt x="260" y="11591"/>
                </a:lnTo>
                <a:lnTo>
                  <a:pt x="281" y="11593"/>
                </a:lnTo>
                <a:lnTo>
                  <a:pt x="302" y="11594"/>
                </a:lnTo>
                <a:lnTo>
                  <a:pt x="787" y="11594"/>
                </a:lnTo>
                <a:lnTo>
                  <a:pt x="762" y="11662"/>
                </a:lnTo>
                <a:lnTo>
                  <a:pt x="739" y="11727"/>
                </a:lnTo>
                <a:lnTo>
                  <a:pt x="717" y="11787"/>
                </a:lnTo>
                <a:lnTo>
                  <a:pt x="697" y="11842"/>
                </a:lnTo>
                <a:lnTo>
                  <a:pt x="658" y="11938"/>
                </a:lnTo>
                <a:lnTo>
                  <a:pt x="626" y="12016"/>
                </a:lnTo>
                <a:lnTo>
                  <a:pt x="601" y="12076"/>
                </a:lnTo>
                <a:lnTo>
                  <a:pt x="581" y="12119"/>
                </a:lnTo>
                <a:lnTo>
                  <a:pt x="570" y="12144"/>
                </a:lnTo>
                <a:lnTo>
                  <a:pt x="566" y="12152"/>
                </a:lnTo>
                <a:lnTo>
                  <a:pt x="559" y="12166"/>
                </a:lnTo>
                <a:lnTo>
                  <a:pt x="553" y="12186"/>
                </a:lnTo>
                <a:lnTo>
                  <a:pt x="546" y="12208"/>
                </a:lnTo>
                <a:lnTo>
                  <a:pt x="540" y="12234"/>
                </a:lnTo>
                <a:lnTo>
                  <a:pt x="534" y="12263"/>
                </a:lnTo>
                <a:lnTo>
                  <a:pt x="529" y="12295"/>
                </a:lnTo>
                <a:lnTo>
                  <a:pt x="525" y="12327"/>
                </a:lnTo>
                <a:lnTo>
                  <a:pt x="520" y="12361"/>
                </a:lnTo>
                <a:lnTo>
                  <a:pt x="513" y="12426"/>
                </a:lnTo>
                <a:lnTo>
                  <a:pt x="508" y="12489"/>
                </a:lnTo>
                <a:lnTo>
                  <a:pt x="504" y="12542"/>
                </a:lnTo>
                <a:lnTo>
                  <a:pt x="503" y="12579"/>
                </a:lnTo>
                <a:lnTo>
                  <a:pt x="503" y="15763"/>
                </a:lnTo>
                <a:lnTo>
                  <a:pt x="504" y="15785"/>
                </a:lnTo>
                <a:lnTo>
                  <a:pt x="505" y="15807"/>
                </a:lnTo>
                <a:lnTo>
                  <a:pt x="508" y="15828"/>
                </a:lnTo>
                <a:lnTo>
                  <a:pt x="512" y="15849"/>
                </a:lnTo>
                <a:lnTo>
                  <a:pt x="516" y="15869"/>
                </a:lnTo>
                <a:lnTo>
                  <a:pt x="522" y="15890"/>
                </a:lnTo>
                <a:lnTo>
                  <a:pt x="529" y="15910"/>
                </a:lnTo>
                <a:lnTo>
                  <a:pt x="536" y="15929"/>
                </a:lnTo>
                <a:lnTo>
                  <a:pt x="545" y="15947"/>
                </a:lnTo>
                <a:lnTo>
                  <a:pt x="555" y="15965"/>
                </a:lnTo>
                <a:lnTo>
                  <a:pt x="565" y="15984"/>
                </a:lnTo>
                <a:lnTo>
                  <a:pt x="576" y="16001"/>
                </a:lnTo>
                <a:lnTo>
                  <a:pt x="588" y="16018"/>
                </a:lnTo>
                <a:lnTo>
                  <a:pt x="600" y="16033"/>
                </a:lnTo>
                <a:lnTo>
                  <a:pt x="613" y="16049"/>
                </a:lnTo>
                <a:lnTo>
                  <a:pt x="627" y="16064"/>
                </a:lnTo>
                <a:lnTo>
                  <a:pt x="642" y="16078"/>
                </a:lnTo>
                <a:lnTo>
                  <a:pt x="657" y="16091"/>
                </a:lnTo>
                <a:lnTo>
                  <a:pt x="673" y="16104"/>
                </a:lnTo>
                <a:lnTo>
                  <a:pt x="690" y="16115"/>
                </a:lnTo>
                <a:lnTo>
                  <a:pt x="707" y="16126"/>
                </a:lnTo>
                <a:lnTo>
                  <a:pt x="725" y="16136"/>
                </a:lnTo>
                <a:lnTo>
                  <a:pt x="743" y="16147"/>
                </a:lnTo>
                <a:lnTo>
                  <a:pt x="762" y="16155"/>
                </a:lnTo>
                <a:lnTo>
                  <a:pt x="781" y="16163"/>
                </a:lnTo>
                <a:lnTo>
                  <a:pt x="801" y="16169"/>
                </a:lnTo>
                <a:lnTo>
                  <a:pt x="821" y="16175"/>
                </a:lnTo>
                <a:lnTo>
                  <a:pt x="842" y="16180"/>
                </a:lnTo>
                <a:lnTo>
                  <a:pt x="862" y="16183"/>
                </a:lnTo>
                <a:lnTo>
                  <a:pt x="883" y="16186"/>
                </a:lnTo>
                <a:lnTo>
                  <a:pt x="905" y="16187"/>
                </a:lnTo>
                <a:lnTo>
                  <a:pt x="927" y="16188"/>
                </a:lnTo>
                <a:lnTo>
                  <a:pt x="2105" y="16188"/>
                </a:lnTo>
                <a:lnTo>
                  <a:pt x="2126" y="16187"/>
                </a:lnTo>
                <a:lnTo>
                  <a:pt x="2149" y="16186"/>
                </a:lnTo>
                <a:lnTo>
                  <a:pt x="2170" y="16183"/>
                </a:lnTo>
                <a:lnTo>
                  <a:pt x="2190" y="16179"/>
                </a:lnTo>
                <a:lnTo>
                  <a:pt x="2211" y="16175"/>
                </a:lnTo>
                <a:lnTo>
                  <a:pt x="2231" y="16169"/>
                </a:lnTo>
                <a:lnTo>
                  <a:pt x="2250" y="16163"/>
                </a:lnTo>
                <a:lnTo>
                  <a:pt x="2269" y="16155"/>
                </a:lnTo>
                <a:lnTo>
                  <a:pt x="2289" y="16147"/>
                </a:lnTo>
                <a:lnTo>
                  <a:pt x="2307" y="16136"/>
                </a:lnTo>
                <a:lnTo>
                  <a:pt x="2325" y="16126"/>
                </a:lnTo>
                <a:lnTo>
                  <a:pt x="2342" y="16115"/>
                </a:lnTo>
                <a:lnTo>
                  <a:pt x="2358" y="16104"/>
                </a:lnTo>
                <a:lnTo>
                  <a:pt x="2374" y="16091"/>
                </a:lnTo>
                <a:lnTo>
                  <a:pt x="2389" y="16078"/>
                </a:lnTo>
                <a:lnTo>
                  <a:pt x="2405" y="16064"/>
                </a:lnTo>
                <a:lnTo>
                  <a:pt x="2419" y="16048"/>
                </a:lnTo>
                <a:lnTo>
                  <a:pt x="2432" y="16033"/>
                </a:lnTo>
                <a:lnTo>
                  <a:pt x="2444" y="16017"/>
                </a:lnTo>
                <a:lnTo>
                  <a:pt x="2456" y="16001"/>
                </a:lnTo>
                <a:lnTo>
                  <a:pt x="2467" y="15984"/>
                </a:lnTo>
                <a:lnTo>
                  <a:pt x="2477" y="15965"/>
                </a:lnTo>
                <a:lnTo>
                  <a:pt x="2487" y="15947"/>
                </a:lnTo>
                <a:lnTo>
                  <a:pt x="2495" y="15928"/>
                </a:lnTo>
                <a:lnTo>
                  <a:pt x="2502" y="15909"/>
                </a:lnTo>
                <a:lnTo>
                  <a:pt x="2509" y="15890"/>
                </a:lnTo>
                <a:lnTo>
                  <a:pt x="2515" y="15869"/>
                </a:lnTo>
                <a:lnTo>
                  <a:pt x="2520" y="15849"/>
                </a:lnTo>
                <a:lnTo>
                  <a:pt x="2524" y="15828"/>
                </a:lnTo>
                <a:lnTo>
                  <a:pt x="2527" y="15807"/>
                </a:lnTo>
                <a:lnTo>
                  <a:pt x="2528" y="15784"/>
                </a:lnTo>
                <a:lnTo>
                  <a:pt x="2529" y="15763"/>
                </a:lnTo>
                <a:lnTo>
                  <a:pt x="2529" y="15354"/>
                </a:lnTo>
                <a:lnTo>
                  <a:pt x="2179" y="15354"/>
                </a:lnTo>
                <a:lnTo>
                  <a:pt x="2179" y="14979"/>
                </a:lnTo>
                <a:close/>
                <a:moveTo>
                  <a:pt x="4943" y="5869"/>
                </a:moveTo>
                <a:lnTo>
                  <a:pt x="4797" y="6294"/>
                </a:lnTo>
                <a:lnTo>
                  <a:pt x="4791" y="6316"/>
                </a:lnTo>
                <a:lnTo>
                  <a:pt x="4785" y="6339"/>
                </a:lnTo>
                <a:lnTo>
                  <a:pt x="4780" y="6361"/>
                </a:lnTo>
                <a:lnTo>
                  <a:pt x="4777" y="6383"/>
                </a:lnTo>
                <a:lnTo>
                  <a:pt x="4775" y="6406"/>
                </a:lnTo>
                <a:lnTo>
                  <a:pt x="4774" y="6429"/>
                </a:lnTo>
                <a:lnTo>
                  <a:pt x="4774" y="6451"/>
                </a:lnTo>
                <a:lnTo>
                  <a:pt x="4775" y="6473"/>
                </a:lnTo>
                <a:lnTo>
                  <a:pt x="4777" y="6494"/>
                </a:lnTo>
                <a:lnTo>
                  <a:pt x="4780" y="6517"/>
                </a:lnTo>
                <a:lnTo>
                  <a:pt x="4784" y="6538"/>
                </a:lnTo>
                <a:lnTo>
                  <a:pt x="4789" y="6558"/>
                </a:lnTo>
                <a:lnTo>
                  <a:pt x="4795" y="6578"/>
                </a:lnTo>
                <a:lnTo>
                  <a:pt x="4802" y="6599"/>
                </a:lnTo>
                <a:lnTo>
                  <a:pt x="4810" y="6618"/>
                </a:lnTo>
                <a:lnTo>
                  <a:pt x="4819" y="6637"/>
                </a:lnTo>
                <a:lnTo>
                  <a:pt x="4829" y="6654"/>
                </a:lnTo>
                <a:lnTo>
                  <a:pt x="4840" y="6672"/>
                </a:lnTo>
                <a:lnTo>
                  <a:pt x="4852" y="6689"/>
                </a:lnTo>
                <a:lnTo>
                  <a:pt x="4865" y="6704"/>
                </a:lnTo>
                <a:lnTo>
                  <a:pt x="4878" y="6719"/>
                </a:lnTo>
                <a:lnTo>
                  <a:pt x="4892" y="6732"/>
                </a:lnTo>
                <a:lnTo>
                  <a:pt x="4907" y="6745"/>
                </a:lnTo>
                <a:lnTo>
                  <a:pt x="4923" y="6756"/>
                </a:lnTo>
                <a:lnTo>
                  <a:pt x="4939" y="6768"/>
                </a:lnTo>
                <a:lnTo>
                  <a:pt x="4957" y="6777"/>
                </a:lnTo>
                <a:lnTo>
                  <a:pt x="4976" y="6784"/>
                </a:lnTo>
                <a:lnTo>
                  <a:pt x="4994" y="6791"/>
                </a:lnTo>
                <a:lnTo>
                  <a:pt x="5014" y="6796"/>
                </a:lnTo>
                <a:lnTo>
                  <a:pt x="5034" y="6800"/>
                </a:lnTo>
                <a:lnTo>
                  <a:pt x="5055" y="6802"/>
                </a:lnTo>
                <a:lnTo>
                  <a:pt x="5076" y="6803"/>
                </a:lnTo>
                <a:lnTo>
                  <a:pt x="5560" y="6803"/>
                </a:lnTo>
                <a:lnTo>
                  <a:pt x="5546" y="6842"/>
                </a:lnTo>
                <a:lnTo>
                  <a:pt x="5590" y="6842"/>
                </a:lnTo>
                <a:lnTo>
                  <a:pt x="5764" y="6842"/>
                </a:lnTo>
                <a:lnTo>
                  <a:pt x="5932" y="6843"/>
                </a:lnTo>
                <a:lnTo>
                  <a:pt x="6093" y="6847"/>
                </a:lnTo>
                <a:lnTo>
                  <a:pt x="6246" y="6850"/>
                </a:lnTo>
                <a:lnTo>
                  <a:pt x="6393" y="6854"/>
                </a:lnTo>
                <a:lnTo>
                  <a:pt x="6533" y="6858"/>
                </a:lnTo>
                <a:lnTo>
                  <a:pt x="6667" y="6864"/>
                </a:lnTo>
                <a:lnTo>
                  <a:pt x="6794" y="6870"/>
                </a:lnTo>
                <a:lnTo>
                  <a:pt x="6915" y="6876"/>
                </a:lnTo>
                <a:lnTo>
                  <a:pt x="7030" y="6883"/>
                </a:lnTo>
                <a:lnTo>
                  <a:pt x="7139" y="6890"/>
                </a:lnTo>
                <a:lnTo>
                  <a:pt x="7242" y="6898"/>
                </a:lnTo>
                <a:lnTo>
                  <a:pt x="7340" y="6906"/>
                </a:lnTo>
                <a:lnTo>
                  <a:pt x="7432" y="6915"/>
                </a:lnTo>
                <a:lnTo>
                  <a:pt x="7517" y="6923"/>
                </a:lnTo>
                <a:lnTo>
                  <a:pt x="7598" y="6933"/>
                </a:lnTo>
                <a:lnTo>
                  <a:pt x="7674" y="6942"/>
                </a:lnTo>
                <a:lnTo>
                  <a:pt x="7744" y="6951"/>
                </a:lnTo>
                <a:lnTo>
                  <a:pt x="7811" y="6960"/>
                </a:lnTo>
                <a:lnTo>
                  <a:pt x="7871" y="6969"/>
                </a:lnTo>
                <a:lnTo>
                  <a:pt x="7928" y="6978"/>
                </a:lnTo>
                <a:lnTo>
                  <a:pt x="7979" y="6986"/>
                </a:lnTo>
                <a:lnTo>
                  <a:pt x="8026" y="6995"/>
                </a:lnTo>
                <a:lnTo>
                  <a:pt x="8070" y="7003"/>
                </a:lnTo>
                <a:lnTo>
                  <a:pt x="8143" y="7020"/>
                </a:lnTo>
                <a:lnTo>
                  <a:pt x="8202" y="7033"/>
                </a:lnTo>
                <a:lnTo>
                  <a:pt x="8245" y="7045"/>
                </a:lnTo>
                <a:lnTo>
                  <a:pt x="8276" y="7054"/>
                </a:lnTo>
                <a:lnTo>
                  <a:pt x="8476" y="7116"/>
                </a:lnTo>
                <a:lnTo>
                  <a:pt x="8557" y="7140"/>
                </a:lnTo>
                <a:lnTo>
                  <a:pt x="8641" y="7166"/>
                </a:lnTo>
                <a:lnTo>
                  <a:pt x="8685" y="7180"/>
                </a:lnTo>
                <a:lnTo>
                  <a:pt x="8729" y="7196"/>
                </a:lnTo>
                <a:lnTo>
                  <a:pt x="8774" y="7211"/>
                </a:lnTo>
                <a:lnTo>
                  <a:pt x="8820" y="7227"/>
                </a:lnTo>
                <a:lnTo>
                  <a:pt x="8866" y="7244"/>
                </a:lnTo>
                <a:lnTo>
                  <a:pt x="8913" y="7262"/>
                </a:lnTo>
                <a:lnTo>
                  <a:pt x="8960" y="7282"/>
                </a:lnTo>
                <a:lnTo>
                  <a:pt x="9006" y="7302"/>
                </a:lnTo>
                <a:lnTo>
                  <a:pt x="9054" y="7323"/>
                </a:lnTo>
                <a:lnTo>
                  <a:pt x="9101" y="7346"/>
                </a:lnTo>
                <a:lnTo>
                  <a:pt x="9149" y="7371"/>
                </a:lnTo>
                <a:lnTo>
                  <a:pt x="9195" y="7396"/>
                </a:lnTo>
                <a:lnTo>
                  <a:pt x="9241" y="7422"/>
                </a:lnTo>
                <a:lnTo>
                  <a:pt x="9288" y="7451"/>
                </a:lnTo>
                <a:lnTo>
                  <a:pt x="9333" y="7481"/>
                </a:lnTo>
                <a:lnTo>
                  <a:pt x="9378" y="7512"/>
                </a:lnTo>
                <a:lnTo>
                  <a:pt x="9423" y="7546"/>
                </a:lnTo>
                <a:lnTo>
                  <a:pt x="9466" y="7580"/>
                </a:lnTo>
                <a:lnTo>
                  <a:pt x="9508" y="7617"/>
                </a:lnTo>
                <a:lnTo>
                  <a:pt x="9551" y="7656"/>
                </a:lnTo>
                <a:lnTo>
                  <a:pt x="9591" y="7696"/>
                </a:lnTo>
                <a:lnTo>
                  <a:pt x="9630" y="7739"/>
                </a:lnTo>
                <a:lnTo>
                  <a:pt x="9669" y="7784"/>
                </a:lnTo>
                <a:lnTo>
                  <a:pt x="9706" y="7831"/>
                </a:lnTo>
                <a:lnTo>
                  <a:pt x="9741" y="7881"/>
                </a:lnTo>
                <a:lnTo>
                  <a:pt x="9776" y="7931"/>
                </a:lnTo>
                <a:lnTo>
                  <a:pt x="9808" y="7986"/>
                </a:lnTo>
                <a:lnTo>
                  <a:pt x="9838" y="8041"/>
                </a:lnTo>
                <a:lnTo>
                  <a:pt x="9858" y="8083"/>
                </a:lnTo>
                <a:lnTo>
                  <a:pt x="9882" y="8134"/>
                </a:lnTo>
                <a:lnTo>
                  <a:pt x="9909" y="8194"/>
                </a:lnTo>
                <a:lnTo>
                  <a:pt x="9939" y="8262"/>
                </a:lnTo>
                <a:lnTo>
                  <a:pt x="9971" y="8339"/>
                </a:lnTo>
                <a:lnTo>
                  <a:pt x="10005" y="8422"/>
                </a:lnTo>
                <a:lnTo>
                  <a:pt x="10043" y="8513"/>
                </a:lnTo>
                <a:lnTo>
                  <a:pt x="10082" y="8609"/>
                </a:lnTo>
                <a:lnTo>
                  <a:pt x="10122" y="8711"/>
                </a:lnTo>
                <a:lnTo>
                  <a:pt x="10165" y="8819"/>
                </a:lnTo>
                <a:lnTo>
                  <a:pt x="10208" y="8932"/>
                </a:lnTo>
                <a:lnTo>
                  <a:pt x="10254" y="9049"/>
                </a:lnTo>
                <a:lnTo>
                  <a:pt x="10299" y="9169"/>
                </a:lnTo>
                <a:lnTo>
                  <a:pt x="10345" y="9294"/>
                </a:lnTo>
                <a:lnTo>
                  <a:pt x="10392" y="9420"/>
                </a:lnTo>
                <a:lnTo>
                  <a:pt x="10439" y="9550"/>
                </a:lnTo>
                <a:lnTo>
                  <a:pt x="10448" y="9550"/>
                </a:lnTo>
                <a:lnTo>
                  <a:pt x="10488" y="9550"/>
                </a:lnTo>
                <a:lnTo>
                  <a:pt x="10530" y="9553"/>
                </a:lnTo>
                <a:lnTo>
                  <a:pt x="10570" y="9556"/>
                </a:lnTo>
                <a:lnTo>
                  <a:pt x="10610" y="9561"/>
                </a:lnTo>
                <a:lnTo>
                  <a:pt x="10651" y="9568"/>
                </a:lnTo>
                <a:lnTo>
                  <a:pt x="10691" y="9576"/>
                </a:lnTo>
                <a:lnTo>
                  <a:pt x="10730" y="9585"/>
                </a:lnTo>
                <a:lnTo>
                  <a:pt x="10770" y="9596"/>
                </a:lnTo>
                <a:lnTo>
                  <a:pt x="10809" y="9608"/>
                </a:lnTo>
                <a:lnTo>
                  <a:pt x="10847" y="9622"/>
                </a:lnTo>
                <a:lnTo>
                  <a:pt x="10886" y="9636"/>
                </a:lnTo>
                <a:lnTo>
                  <a:pt x="10923" y="9652"/>
                </a:lnTo>
                <a:lnTo>
                  <a:pt x="10960" y="9668"/>
                </a:lnTo>
                <a:lnTo>
                  <a:pt x="10998" y="9686"/>
                </a:lnTo>
                <a:lnTo>
                  <a:pt x="11033" y="9706"/>
                </a:lnTo>
                <a:lnTo>
                  <a:pt x="11069" y="9727"/>
                </a:lnTo>
                <a:lnTo>
                  <a:pt x="11103" y="9748"/>
                </a:lnTo>
                <a:lnTo>
                  <a:pt x="11139" y="9771"/>
                </a:lnTo>
                <a:lnTo>
                  <a:pt x="11172" y="9795"/>
                </a:lnTo>
                <a:lnTo>
                  <a:pt x="11205" y="9820"/>
                </a:lnTo>
                <a:lnTo>
                  <a:pt x="11238" y="9845"/>
                </a:lnTo>
                <a:lnTo>
                  <a:pt x="11269" y="9873"/>
                </a:lnTo>
                <a:lnTo>
                  <a:pt x="11300" y="9900"/>
                </a:lnTo>
                <a:lnTo>
                  <a:pt x="11329" y="9928"/>
                </a:lnTo>
                <a:lnTo>
                  <a:pt x="11359" y="9959"/>
                </a:lnTo>
                <a:lnTo>
                  <a:pt x="11387" y="9989"/>
                </a:lnTo>
                <a:lnTo>
                  <a:pt x="11414" y="10020"/>
                </a:lnTo>
                <a:lnTo>
                  <a:pt x="11440" y="10053"/>
                </a:lnTo>
                <a:lnTo>
                  <a:pt x="11465" y="10085"/>
                </a:lnTo>
                <a:lnTo>
                  <a:pt x="11491" y="10120"/>
                </a:lnTo>
                <a:lnTo>
                  <a:pt x="11514" y="10154"/>
                </a:lnTo>
                <a:lnTo>
                  <a:pt x="11536" y="10189"/>
                </a:lnTo>
                <a:lnTo>
                  <a:pt x="13739" y="10189"/>
                </a:lnTo>
                <a:lnTo>
                  <a:pt x="13739" y="10565"/>
                </a:lnTo>
                <a:lnTo>
                  <a:pt x="13423" y="10565"/>
                </a:lnTo>
                <a:lnTo>
                  <a:pt x="13423" y="10973"/>
                </a:lnTo>
                <a:lnTo>
                  <a:pt x="13423" y="10995"/>
                </a:lnTo>
                <a:lnTo>
                  <a:pt x="13425" y="11017"/>
                </a:lnTo>
                <a:lnTo>
                  <a:pt x="13427" y="11038"/>
                </a:lnTo>
                <a:lnTo>
                  <a:pt x="13431" y="11058"/>
                </a:lnTo>
                <a:lnTo>
                  <a:pt x="13436" y="11080"/>
                </a:lnTo>
                <a:lnTo>
                  <a:pt x="13441" y="11100"/>
                </a:lnTo>
                <a:lnTo>
                  <a:pt x="13449" y="11119"/>
                </a:lnTo>
                <a:lnTo>
                  <a:pt x="13457" y="11138"/>
                </a:lnTo>
                <a:lnTo>
                  <a:pt x="13465" y="11158"/>
                </a:lnTo>
                <a:lnTo>
                  <a:pt x="13474" y="11176"/>
                </a:lnTo>
                <a:lnTo>
                  <a:pt x="13484" y="11194"/>
                </a:lnTo>
                <a:lnTo>
                  <a:pt x="13495" y="11211"/>
                </a:lnTo>
                <a:lnTo>
                  <a:pt x="13507" y="11227"/>
                </a:lnTo>
                <a:lnTo>
                  <a:pt x="13520" y="11244"/>
                </a:lnTo>
                <a:lnTo>
                  <a:pt x="13533" y="11259"/>
                </a:lnTo>
                <a:lnTo>
                  <a:pt x="13547" y="11274"/>
                </a:lnTo>
                <a:lnTo>
                  <a:pt x="13561" y="11288"/>
                </a:lnTo>
                <a:lnTo>
                  <a:pt x="13578" y="11301"/>
                </a:lnTo>
                <a:lnTo>
                  <a:pt x="13593" y="11313"/>
                </a:lnTo>
                <a:lnTo>
                  <a:pt x="13610" y="11326"/>
                </a:lnTo>
                <a:lnTo>
                  <a:pt x="13627" y="11337"/>
                </a:lnTo>
                <a:lnTo>
                  <a:pt x="13645" y="11347"/>
                </a:lnTo>
                <a:lnTo>
                  <a:pt x="13663" y="11356"/>
                </a:lnTo>
                <a:lnTo>
                  <a:pt x="13681" y="11365"/>
                </a:lnTo>
                <a:lnTo>
                  <a:pt x="13701" y="11372"/>
                </a:lnTo>
                <a:lnTo>
                  <a:pt x="13721" y="11379"/>
                </a:lnTo>
                <a:lnTo>
                  <a:pt x="13741" y="11385"/>
                </a:lnTo>
                <a:lnTo>
                  <a:pt x="13761" y="11389"/>
                </a:lnTo>
                <a:lnTo>
                  <a:pt x="13782" y="11393"/>
                </a:lnTo>
                <a:lnTo>
                  <a:pt x="13803" y="11396"/>
                </a:lnTo>
                <a:lnTo>
                  <a:pt x="13825" y="11397"/>
                </a:lnTo>
                <a:lnTo>
                  <a:pt x="13847" y="11398"/>
                </a:lnTo>
                <a:lnTo>
                  <a:pt x="15024" y="11398"/>
                </a:lnTo>
                <a:lnTo>
                  <a:pt x="15047" y="11397"/>
                </a:lnTo>
                <a:lnTo>
                  <a:pt x="15068" y="11396"/>
                </a:lnTo>
                <a:lnTo>
                  <a:pt x="15089" y="11393"/>
                </a:lnTo>
                <a:lnTo>
                  <a:pt x="15110" y="11389"/>
                </a:lnTo>
                <a:lnTo>
                  <a:pt x="15130" y="11385"/>
                </a:lnTo>
                <a:lnTo>
                  <a:pt x="15150" y="11379"/>
                </a:lnTo>
                <a:lnTo>
                  <a:pt x="15171" y="11372"/>
                </a:lnTo>
                <a:lnTo>
                  <a:pt x="15190" y="11365"/>
                </a:lnTo>
                <a:lnTo>
                  <a:pt x="15208" y="11357"/>
                </a:lnTo>
                <a:lnTo>
                  <a:pt x="15226" y="11347"/>
                </a:lnTo>
                <a:lnTo>
                  <a:pt x="15244" y="11337"/>
                </a:lnTo>
                <a:lnTo>
                  <a:pt x="15261" y="11326"/>
                </a:lnTo>
                <a:lnTo>
                  <a:pt x="15277" y="11314"/>
                </a:lnTo>
                <a:lnTo>
                  <a:pt x="15294" y="11301"/>
                </a:lnTo>
                <a:lnTo>
                  <a:pt x="15310" y="11288"/>
                </a:lnTo>
                <a:lnTo>
                  <a:pt x="15324" y="11274"/>
                </a:lnTo>
                <a:lnTo>
                  <a:pt x="15338" y="11259"/>
                </a:lnTo>
                <a:lnTo>
                  <a:pt x="15351" y="11244"/>
                </a:lnTo>
                <a:lnTo>
                  <a:pt x="15364" y="11227"/>
                </a:lnTo>
                <a:lnTo>
                  <a:pt x="15375" y="11211"/>
                </a:lnTo>
                <a:lnTo>
                  <a:pt x="15386" y="11194"/>
                </a:lnTo>
                <a:lnTo>
                  <a:pt x="15396" y="11176"/>
                </a:lnTo>
                <a:lnTo>
                  <a:pt x="15406" y="11158"/>
                </a:lnTo>
                <a:lnTo>
                  <a:pt x="15415" y="11139"/>
                </a:lnTo>
                <a:lnTo>
                  <a:pt x="15423" y="11119"/>
                </a:lnTo>
                <a:lnTo>
                  <a:pt x="15429" y="11100"/>
                </a:lnTo>
                <a:lnTo>
                  <a:pt x="15435" y="11080"/>
                </a:lnTo>
                <a:lnTo>
                  <a:pt x="15439" y="11059"/>
                </a:lnTo>
                <a:lnTo>
                  <a:pt x="15443" y="11038"/>
                </a:lnTo>
                <a:lnTo>
                  <a:pt x="15446" y="11017"/>
                </a:lnTo>
                <a:lnTo>
                  <a:pt x="15447" y="10995"/>
                </a:lnTo>
                <a:lnTo>
                  <a:pt x="15448" y="10973"/>
                </a:lnTo>
                <a:lnTo>
                  <a:pt x="15448" y="7789"/>
                </a:lnTo>
                <a:lnTo>
                  <a:pt x="15447" y="7752"/>
                </a:lnTo>
                <a:lnTo>
                  <a:pt x="15443" y="7699"/>
                </a:lnTo>
                <a:lnTo>
                  <a:pt x="15438" y="7637"/>
                </a:lnTo>
                <a:lnTo>
                  <a:pt x="15431" y="7571"/>
                </a:lnTo>
                <a:lnTo>
                  <a:pt x="15426" y="7538"/>
                </a:lnTo>
                <a:lnTo>
                  <a:pt x="15422" y="7505"/>
                </a:lnTo>
                <a:lnTo>
                  <a:pt x="15417" y="7474"/>
                </a:lnTo>
                <a:lnTo>
                  <a:pt x="15411" y="7444"/>
                </a:lnTo>
                <a:lnTo>
                  <a:pt x="15404" y="7418"/>
                </a:lnTo>
                <a:lnTo>
                  <a:pt x="15398" y="7396"/>
                </a:lnTo>
                <a:lnTo>
                  <a:pt x="15392" y="7377"/>
                </a:lnTo>
                <a:lnTo>
                  <a:pt x="15385" y="7363"/>
                </a:lnTo>
                <a:lnTo>
                  <a:pt x="15381" y="7354"/>
                </a:lnTo>
                <a:lnTo>
                  <a:pt x="15370" y="7329"/>
                </a:lnTo>
                <a:lnTo>
                  <a:pt x="15351" y="7287"/>
                </a:lnTo>
                <a:lnTo>
                  <a:pt x="15326" y="7226"/>
                </a:lnTo>
                <a:lnTo>
                  <a:pt x="15294" y="7148"/>
                </a:lnTo>
                <a:lnTo>
                  <a:pt x="15257" y="7052"/>
                </a:lnTo>
                <a:lnTo>
                  <a:pt x="15236" y="6997"/>
                </a:lnTo>
                <a:lnTo>
                  <a:pt x="15215" y="6938"/>
                </a:lnTo>
                <a:lnTo>
                  <a:pt x="15192" y="6873"/>
                </a:lnTo>
                <a:lnTo>
                  <a:pt x="15168" y="6804"/>
                </a:lnTo>
                <a:lnTo>
                  <a:pt x="15657" y="6804"/>
                </a:lnTo>
                <a:lnTo>
                  <a:pt x="15679" y="6803"/>
                </a:lnTo>
                <a:lnTo>
                  <a:pt x="15700" y="6801"/>
                </a:lnTo>
                <a:lnTo>
                  <a:pt x="15720" y="6797"/>
                </a:lnTo>
                <a:lnTo>
                  <a:pt x="15739" y="6792"/>
                </a:lnTo>
                <a:lnTo>
                  <a:pt x="15758" y="6785"/>
                </a:lnTo>
                <a:lnTo>
                  <a:pt x="15777" y="6777"/>
                </a:lnTo>
                <a:lnTo>
                  <a:pt x="15794" y="6768"/>
                </a:lnTo>
                <a:lnTo>
                  <a:pt x="15811" y="6757"/>
                </a:lnTo>
                <a:lnTo>
                  <a:pt x="15827" y="6745"/>
                </a:lnTo>
                <a:lnTo>
                  <a:pt x="15842" y="6733"/>
                </a:lnTo>
                <a:lnTo>
                  <a:pt x="15856" y="6719"/>
                </a:lnTo>
                <a:lnTo>
                  <a:pt x="15869" y="6705"/>
                </a:lnTo>
                <a:lnTo>
                  <a:pt x="15882" y="6689"/>
                </a:lnTo>
                <a:lnTo>
                  <a:pt x="15893" y="6672"/>
                </a:lnTo>
                <a:lnTo>
                  <a:pt x="15905" y="6655"/>
                </a:lnTo>
                <a:lnTo>
                  <a:pt x="15915" y="6637"/>
                </a:lnTo>
                <a:lnTo>
                  <a:pt x="15924" y="6619"/>
                </a:lnTo>
                <a:lnTo>
                  <a:pt x="15932" y="6599"/>
                </a:lnTo>
                <a:lnTo>
                  <a:pt x="15939" y="6579"/>
                </a:lnTo>
                <a:lnTo>
                  <a:pt x="15945" y="6559"/>
                </a:lnTo>
                <a:lnTo>
                  <a:pt x="15950" y="6538"/>
                </a:lnTo>
                <a:lnTo>
                  <a:pt x="15954" y="6517"/>
                </a:lnTo>
                <a:lnTo>
                  <a:pt x="15957" y="6494"/>
                </a:lnTo>
                <a:lnTo>
                  <a:pt x="15959" y="6473"/>
                </a:lnTo>
                <a:lnTo>
                  <a:pt x="15960" y="6451"/>
                </a:lnTo>
                <a:lnTo>
                  <a:pt x="15960" y="6429"/>
                </a:lnTo>
                <a:lnTo>
                  <a:pt x="15959" y="6406"/>
                </a:lnTo>
                <a:lnTo>
                  <a:pt x="15956" y="6383"/>
                </a:lnTo>
                <a:lnTo>
                  <a:pt x="15953" y="6361"/>
                </a:lnTo>
                <a:lnTo>
                  <a:pt x="15948" y="6339"/>
                </a:lnTo>
                <a:lnTo>
                  <a:pt x="15943" y="6316"/>
                </a:lnTo>
                <a:lnTo>
                  <a:pt x="15936" y="6294"/>
                </a:lnTo>
                <a:lnTo>
                  <a:pt x="15791" y="5869"/>
                </a:lnTo>
                <a:lnTo>
                  <a:pt x="15783" y="5848"/>
                </a:lnTo>
                <a:lnTo>
                  <a:pt x="15773" y="5826"/>
                </a:lnTo>
                <a:lnTo>
                  <a:pt x="15763" y="5804"/>
                </a:lnTo>
                <a:lnTo>
                  <a:pt x="15752" y="5784"/>
                </a:lnTo>
                <a:lnTo>
                  <a:pt x="15740" y="5763"/>
                </a:lnTo>
                <a:lnTo>
                  <a:pt x="15728" y="5743"/>
                </a:lnTo>
                <a:lnTo>
                  <a:pt x="15715" y="5723"/>
                </a:lnTo>
                <a:lnTo>
                  <a:pt x="15701" y="5704"/>
                </a:lnTo>
                <a:lnTo>
                  <a:pt x="15686" y="5685"/>
                </a:lnTo>
                <a:lnTo>
                  <a:pt x="15670" y="5667"/>
                </a:lnTo>
                <a:lnTo>
                  <a:pt x="15654" y="5649"/>
                </a:lnTo>
                <a:lnTo>
                  <a:pt x="15636" y="5631"/>
                </a:lnTo>
                <a:lnTo>
                  <a:pt x="15619" y="5615"/>
                </a:lnTo>
                <a:lnTo>
                  <a:pt x="15601" y="5599"/>
                </a:lnTo>
                <a:lnTo>
                  <a:pt x="15582" y="5584"/>
                </a:lnTo>
                <a:lnTo>
                  <a:pt x="15564" y="5569"/>
                </a:lnTo>
                <a:lnTo>
                  <a:pt x="15544" y="5555"/>
                </a:lnTo>
                <a:lnTo>
                  <a:pt x="15523" y="5541"/>
                </a:lnTo>
                <a:lnTo>
                  <a:pt x="15503" y="5529"/>
                </a:lnTo>
                <a:lnTo>
                  <a:pt x="15483" y="5517"/>
                </a:lnTo>
                <a:lnTo>
                  <a:pt x="15462" y="5506"/>
                </a:lnTo>
                <a:lnTo>
                  <a:pt x="15441" y="5496"/>
                </a:lnTo>
                <a:lnTo>
                  <a:pt x="15419" y="5487"/>
                </a:lnTo>
                <a:lnTo>
                  <a:pt x="15397" y="5478"/>
                </a:lnTo>
                <a:lnTo>
                  <a:pt x="15375" y="5471"/>
                </a:lnTo>
                <a:lnTo>
                  <a:pt x="15353" y="5463"/>
                </a:lnTo>
                <a:lnTo>
                  <a:pt x="15331" y="5457"/>
                </a:lnTo>
                <a:lnTo>
                  <a:pt x="15309" y="5453"/>
                </a:lnTo>
                <a:lnTo>
                  <a:pt x="15287" y="5449"/>
                </a:lnTo>
                <a:lnTo>
                  <a:pt x="15265" y="5446"/>
                </a:lnTo>
                <a:lnTo>
                  <a:pt x="15243" y="5445"/>
                </a:lnTo>
                <a:lnTo>
                  <a:pt x="15221" y="5444"/>
                </a:lnTo>
                <a:lnTo>
                  <a:pt x="14731" y="5444"/>
                </a:lnTo>
                <a:lnTo>
                  <a:pt x="14673" y="5276"/>
                </a:lnTo>
                <a:lnTo>
                  <a:pt x="14614" y="5110"/>
                </a:lnTo>
                <a:lnTo>
                  <a:pt x="14556" y="4949"/>
                </a:lnTo>
                <a:lnTo>
                  <a:pt x="14498" y="4793"/>
                </a:lnTo>
                <a:lnTo>
                  <a:pt x="14442" y="4641"/>
                </a:lnTo>
                <a:lnTo>
                  <a:pt x="14387" y="4496"/>
                </a:lnTo>
                <a:lnTo>
                  <a:pt x="14334" y="4359"/>
                </a:lnTo>
                <a:lnTo>
                  <a:pt x="14283" y="4229"/>
                </a:lnTo>
                <a:lnTo>
                  <a:pt x="14236" y="4108"/>
                </a:lnTo>
                <a:lnTo>
                  <a:pt x="14191" y="3995"/>
                </a:lnTo>
                <a:lnTo>
                  <a:pt x="14149" y="3894"/>
                </a:lnTo>
                <a:lnTo>
                  <a:pt x="14112" y="3803"/>
                </a:lnTo>
                <a:lnTo>
                  <a:pt x="14078" y="3724"/>
                </a:lnTo>
                <a:lnTo>
                  <a:pt x="14048" y="3657"/>
                </a:lnTo>
                <a:lnTo>
                  <a:pt x="14024" y="3604"/>
                </a:lnTo>
                <a:lnTo>
                  <a:pt x="14005" y="3564"/>
                </a:lnTo>
                <a:lnTo>
                  <a:pt x="13984" y="3525"/>
                </a:lnTo>
                <a:lnTo>
                  <a:pt x="13960" y="3488"/>
                </a:lnTo>
                <a:lnTo>
                  <a:pt x="13935" y="3452"/>
                </a:lnTo>
                <a:lnTo>
                  <a:pt x="13908" y="3419"/>
                </a:lnTo>
                <a:lnTo>
                  <a:pt x="13879" y="3386"/>
                </a:lnTo>
                <a:lnTo>
                  <a:pt x="13849" y="3357"/>
                </a:lnTo>
                <a:lnTo>
                  <a:pt x="13818" y="3328"/>
                </a:lnTo>
                <a:lnTo>
                  <a:pt x="13785" y="3300"/>
                </a:lnTo>
                <a:lnTo>
                  <a:pt x="13751" y="3275"/>
                </a:lnTo>
                <a:lnTo>
                  <a:pt x="13716" y="3251"/>
                </a:lnTo>
                <a:lnTo>
                  <a:pt x="13679" y="3227"/>
                </a:lnTo>
                <a:lnTo>
                  <a:pt x="13642" y="3205"/>
                </a:lnTo>
                <a:lnTo>
                  <a:pt x="13604" y="3185"/>
                </a:lnTo>
                <a:lnTo>
                  <a:pt x="13565" y="3165"/>
                </a:lnTo>
                <a:lnTo>
                  <a:pt x="13525" y="3147"/>
                </a:lnTo>
                <a:lnTo>
                  <a:pt x="13485" y="3128"/>
                </a:lnTo>
                <a:lnTo>
                  <a:pt x="13445" y="3112"/>
                </a:lnTo>
                <a:lnTo>
                  <a:pt x="13403" y="3096"/>
                </a:lnTo>
                <a:lnTo>
                  <a:pt x="13362" y="3080"/>
                </a:lnTo>
                <a:lnTo>
                  <a:pt x="13319" y="3066"/>
                </a:lnTo>
                <a:lnTo>
                  <a:pt x="13236" y="3037"/>
                </a:lnTo>
                <a:lnTo>
                  <a:pt x="13152" y="3011"/>
                </a:lnTo>
                <a:lnTo>
                  <a:pt x="13068" y="2987"/>
                </a:lnTo>
                <a:lnTo>
                  <a:pt x="12987" y="2962"/>
                </a:lnTo>
                <a:lnTo>
                  <a:pt x="12907" y="2937"/>
                </a:lnTo>
                <a:lnTo>
                  <a:pt x="12831" y="2913"/>
                </a:lnTo>
                <a:lnTo>
                  <a:pt x="12823" y="2911"/>
                </a:lnTo>
                <a:lnTo>
                  <a:pt x="12802" y="2905"/>
                </a:lnTo>
                <a:lnTo>
                  <a:pt x="12766" y="2897"/>
                </a:lnTo>
                <a:lnTo>
                  <a:pt x="12713" y="2886"/>
                </a:lnTo>
                <a:lnTo>
                  <a:pt x="12641" y="2872"/>
                </a:lnTo>
                <a:lnTo>
                  <a:pt x="12550" y="2857"/>
                </a:lnTo>
                <a:lnTo>
                  <a:pt x="12498" y="2849"/>
                </a:lnTo>
                <a:lnTo>
                  <a:pt x="12440" y="2841"/>
                </a:lnTo>
                <a:lnTo>
                  <a:pt x="12378" y="2833"/>
                </a:lnTo>
                <a:lnTo>
                  <a:pt x="12309" y="2825"/>
                </a:lnTo>
                <a:lnTo>
                  <a:pt x="12236" y="2817"/>
                </a:lnTo>
                <a:lnTo>
                  <a:pt x="12155" y="2809"/>
                </a:lnTo>
                <a:lnTo>
                  <a:pt x="12070" y="2801"/>
                </a:lnTo>
                <a:lnTo>
                  <a:pt x="11979" y="2792"/>
                </a:lnTo>
                <a:lnTo>
                  <a:pt x="11881" y="2785"/>
                </a:lnTo>
                <a:lnTo>
                  <a:pt x="11777" y="2778"/>
                </a:lnTo>
                <a:lnTo>
                  <a:pt x="11667" y="2771"/>
                </a:lnTo>
                <a:lnTo>
                  <a:pt x="11550" y="2765"/>
                </a:lnTo>
                <a:lnTo>
                  <a:pt x="11426" y="2759"/>
                </a:lnTo>
                <a:lnTo>
                  <a:pt x="11296" y="2754"/>
                </a:lnTo>
                <a:lnTo>
                  <a:pt x="11159" y="2749"/>
                </a:lnTo>
                <a:lnTo>
                  <a:pt x="11015" y="2745"/>
                </a:lnTo>
                <a:lnTo>
                  <a:pt x="10862" y="2742"/>
                </a:lnTo>
                <a:lnTo>
                  <a:pt x="10703" y="2740"/>
                </a:lnTo>
                <a:lnTo>
                  <a:pt x="10537" y="2738"/>
                </a:lnTo>
                <a:lnTo>
                  <a:pt x="10362" y="2738"/>
                </a:lnTo>
                <a:lnTo>
                  <a:pt x="10189" y="2738"/>
                </a:lnTo>
                <a:lnTo>
                  <a:pt x="10023" y="2740"/>
                </a:lnTo>
                <a:lnTo>
                  <a:pt x="9863" y="2742"/>
                </a:lnTo>
                <a:lnTo>
                  <a:pt x="9711" y="2745"/>
                </a:lnTo>
                <a:lnTo>
                  <a:pt x="9567" y="2749"/>
                </a:lnTo>
                <a:lnTo>
                  <a:pt x="9430" y="2754"/>
                </a:lnTo>
                <a:lnTo>
                  <a:pt x="9300" y="2759"/>
                </a:lnTo>
                <a:lnTo>
                  <a:pt x="9176" y="2765"/>
                </a:lnTo>
                <a:lnTo>
                  <a:pt x="9059" y="2771"/>
                </a:lnTo>
                <a:lnTo>
                  <a:pt x="8949" y="2778"/>
                </a:lnTo>
                <a:lnTo>
                  <a:pt x="8845" y="2785"/>
                </a:lnTo>
                <a:lnTo>
                  <a:pt x="8747" y="2792"/>
                </a:lnTo>
                <a:lnTo>
                  <a:pt x="8656" y="2801"/>
                </a:lnTo>
                <a:lnTo>
                  <a:pt x="8570" y="2809"/>
                </a:lnTo>
                <a:lnTo>
                  <a:pt x="8490" y="2817"/>
                </a:lnTo>
                <a:lnTo>
                  <a:pt x="8417" y="2825"/>
                </a:lnTo>
                <a:lnTo>
                  <a:pt x="8348" y="2833"/>
                </a:lnTo>
                <a:lnTo>
                  <a:pt x="8285" y="2841"/>
                </a:lnTo>
                <a:lnTo>
                  <a:pt x="8227" y="2849"/>
                </a:lnTo>
                <a:lnTo>
                  <a:pt x="8175" y="2857"/>
                </a:lnTo>
                <a:lnTo>
                  <a:pt x="8085" y="2872"/>
                </a:lnTo>
                <a:lnTo>
                  <a:pt x="8013" y="2886"/>
                </a:lnTo>
                <a:lnTo>
                  <a:pt x="7960" y="2897"/>
                </a:lnTo>
                <a:lnTo>
                  <a:pt x="7923" y="2905"/>
                </a:lnTo>
                <a:lnTo>
                  <a:pt x="7901" y="2911"/>
                </a:lnTo>
                <a:lnTo>
                  <a:pt x="7894" y="2913"/>
                </a:lnTo>
                <a:lnTo>
                  <a:pt x="7828" y="2931"/>
                </a:lnTo>
                <a:lnTo>
                  <a:pt x="7755" y="2949"/>
                </a:lnTo>
                <a:lnTo>
                  <a:pt x="7678" y="2968"/>
                </a:lnTo>
                <a:lnTo>
                  <a:pt x="7598" y="2990"/>
                </a:lnTo>
                <a:lnTo>
                  <a:pt x="7557" y="3001"/>
                </a:lnTo>
                <a:lnTo>
                  <a:pt x="7514" y="3013"/>
                </a:lnTo>
                <a:lnTo>
                  <a:pt x="7473" y="3025"/>
                </a:lnTo>
                <a:lnTo>
                  <a:pt x="7431" y="3038"/>
                </a:lnTo>
                <a:lnTo>
                  <a:pt x="7388" y="3052"/>
                </a:lnTo>
                <a:lnTo>
                  <a:pt x="7346" y="3068"/>
                </a:lnTo>
                <a:lnTo>
                  <a:pt x="7303" y="3083"/>
                </a:lnTo>
                <a:lnTo>
                  <a:pt x="7262" y="3099"/>
                </a:lnTo>
                <a:lnTo>
                  <a:pt x="7221" y="3117"/>
                </a:lnTo>
                <a:lnTo>
                  <a:pt x="7179" y="3135"/>
                </a:lnTo>
                <a:lnTo>
                  <a:pt x="7140" y="3156"/>
                </a:lnTo>
                <a:lnTo>
                  <a:pt x="7101" y="3176"/>
                </a:lnTo>
                <a:lnTo>
                  <a:pt x="7063" y="3198"/>
                </a:lnTo>
                <a:lnTo>
                  <a:pt x="7025" y="3222"/>
                </a:lnTo>
                <a:lnTo>
                  <a:pt x="6989" y="3247"/>
                </a:lnTo>
                <a:lnTo>
                  <a:pt x="6955" y="3273"/>
                </a:lnTo>
                <a:lnTo>
                  <a:pt x="6921" y="3301"/>
                </a:lnTo>
                <a:lnTo>
                  <a:pt x="6889" y="3331"/>
                </a:lnTo>
                <a:lnTo>
                  <a:pt x="6860" y="3362"/>
                </a:lnTo>
                <a:lnTo>
                  <a:pt x="6832" y="3394"/>
                </a:lnTo>
                <a:lnTo>
                  <a:pt x="6805" y="3430"/>
                </a:lnTo>
                <a:lnTo>
                  <a:pt x="6781" y="3466"/>
                </a:lnTo>
                <a:lnTo>
                  <a:pt x="6760" y="3505"/>
                </a:lnTo>
                <a:lnTo>
                  <a:pt x="6740" y="3545"/>
                </a:lnTo>
                <a:lnTo>
                  <a:pt x="6718" y="3596"/>
                </a:lnTo>
                <a:lnTo>
                  <a:pt x="6692" y="3659"/>
                </a:lnTo>
                <a:lnTo>
                  <a:pt x="6660" y="3734"/>
                </a:lnTo>
                <a:lnTo>
                  <a:pt x="6625" y="3819"/>
                </a:lnTo>
                <a:lnTo>
                  <a:pt x="6586" y="3914"/>
                </a:lnTo>
                <a:lnTo>
                  <a:pt x="6543" y="4020"/>
                </a:lnTo>
                <a:lnTo>
                  <a:pt x="6498" y="4133"/>
                </a:lnTo>
                <a:lnTo>
                  <a:pt x="6450" y="4254"/>
                </a:lnTo>
                <a:lnTo>
                  <a:pt x="6399" y="4384"/>
                </a:lnTo>
                <a:lnTo>
                  <a:pt x="6346" y="4520"/>
                </a:lnTo>
                <a:lnTo>
                  <a:pt x="6291" y="4662"/>
                </a:lnTo>
                <a:lnTo>
                  <a:pt x="6236" y="4811"/>
                </a:lnTo>
                <a:lnTo>
                  <a:pt x="6179" y="4964"/>
                </a:lnTo>
                <a:lnTo>
                  <a:pt x="6122" y="5120"/>
                </a:lnTo>
                <a:lnTo>
                  <a:pt x="6064" y="5281"/>
                </a:lnTo>
                <a:lnTo>
                  <a:pt x="6006" y="5444"/>
                </a:lnTo>
                <a:lnTo>
                  <a:pt x="5512" y="5444"/>
                </a:lnTo>
                <a:lnTo>
                  <a:pt x="5491" y="5445"/>
                </a:lnTo>
                <a:lnTo>
                  <a:pt x="5469" y="5446"/>
                </a:lnTo>
                <a:lnTo>
                  <a:pt x="5446" y="5449"/>
                </a:lnTo>
                <a:lnTo>
                  <a:pt x="5424" y="5453"/>
                </a:lnTo>
                <a:lnTo>
                  <a:pt x="5402" y="5457"/>
                </a:lnTo>
                <a:lnTo>
                  <a:pt x="5380" y="5463"/>
                </a:lnTo>
                <a:lnTo>
                  <a:pt x="5358" y="5471"/>
                </a:lnTo>
                <a:lnTo>
                  <a:pt x="5335" y="5478"/>
                </a:lnTo>
                <a:lnTo>
                  <a:pt x="5314" y="5487"/>
                </a:lnTo>
                <a:lnTo>
                  <a:pt x="5292" y="5496"/>
                </a:lnTo>
                <a:lnTo>
                  <a:pt x="5271" y="5506"/>
                </a:lnTo>
                <a:lnTo>
                  <a:pt x="5251" y="5517"/>
                </a:lnTo>
                <a:lnTo>
                  <a:pt x="5230" y="5529"/>
                </a:lnTo>
                <a:lnTo>
                  <a:pt x="5209" y="5541"/>
                </a:lnTo>
                <a:lnTo>
                  <a:pt x="5189" y="5555"/>
                </a:lnTo>
                <a:lnTo>
                  <a:pt x="5170" y="5569"/>
                </a:lnTo>
                <a:lnTo>
                  <a:pt x="5151" y="5584"/>
                </a:lnTo>
                <a:lnTo>
                  <a:pt x="5132" y="5599"/>
                </a:lnTo>
                <a:lnTo>
                  <a:pt x="5115" y="5615"/>
                </a:lnTo>
                <a:lnTo>
                  <a:pt x="5097" y="5631"/>
                </a:lnTo>
                <a:lnTo>
                  <a:pt x="5079" y="5650"/>
                </a:lnTo>
                <a:lnTo>
                  <a:pt x="5063" y="5667"/>
                </a:lnTo>
                <a:lnTo>
                  <a:pt x="5048" y="5685"/>
                </a:lnTo>
                <a:lnTo>
                  <a:pt x="5033" y="5704"/>
                </a:lnTo>
                <a:lnTo>
                  <a:pt x="5019" y="5723"/>
                </a:lnTo>
                <a:lnTo>
                  <a:pt x="5006" y="5743"/>
                </a:lnTo>
                <a:lnTo>
                  <a:pt x="4993" y="5763"/>
                </a:lnTo>
                <a:lnTo>
                  <a:pt x="4981" y="5784"/>
                </a:lnTo>
                <a:lnTo>
                  <a:pt x="4970" y="5804"/>
                </a:lnTo>
                <a:lnTo>
                  <a:pt x="4960" y="5826"/>
                </a:lnTo>
                <a:lnTo>
                  <a:pt x="4951" y="5848"/>
                </a:lnTo>
                <a:lnTo>
                  <a:pt x="4943" y="5869"/>
                </a:lnTo>
                <a:close/>
                <a:moveTo>
                  <a:pt x="12863" y="8847"/>
                </a:moveTo>
                <a:lnTo>
                  <a:pt x="12824" y="8847"/>
                </a:lnTo>
                <a:lnTo>
                  <a:pt x="12787" y="8846"/>
                </a:lnTo>
                <a:lnTo>
                  <a:pt x="12752" y="8844"/>
                </a:lnTo>
                <a:lnTo>
                  <a:pt x="12718" y="8842"/>
                </a:lnTo>
                <a:lnTo>
                  <a:pt x="12685" y="8839"/>
                </a:lnTo>
                <a:lnTo>
                  <a:pt x="12655" y="8835"/>
                </a:lnTo>
                <a:lnTo>
                  <a:pt x="12626" y="8831"/>
                </a:lnTo>
                <a:lnTo>
                  <a:pt x="12599" y="8825"/>
                </a:lnTo>
                <a:lnTo>
                  <a:pt x="12572" y="8819"/>
                </a:lnTo>
                <a:lnTo>
                  <a:pt x="12548" y="8813"/>
                </a:lnTo>
                <a:lnTo>
                  <a:pt x="12525" y="8806"/>
                </a:lnTo>
                <a:lnTo>
                  <a:pt x="12503" y="8798"/>
                </a:lnTo>
                <a:lnTo>
                  <a:pt x="12483" y="8789"/>
                </a:lnTo>
                <a:lnTo>
                  <a:pt x="12464" y="8780"/>
                </a:lnTo>
                <a:lnTo>
                  <a:pt x="12445" y="8770"/>
                </a:lnTo>
                <a:lnTo>
                  <a:pt x="12429" y="8760"/>
                </a:lnTo>
                <a:lnTo>
                  <a:pt x="12414" y="8748"/>
                </a:lnTo>
                <a:lnTo>
                  <a:pt x="12400" y="8735"/>
                </a:lnTo>
                <a:lnTo>
                  <a:pt x="12387" y="8722"/>
                </a:lnTo>
                <a:lnTo>
                  <a:pt x="12376" y="8709"/>
                </a:lnTo>
                <a:lnTo>
                  <a:pt x="12365" y="8695"/>
                </a:lnTo>
                <a:lnTo>
                  <a:pt x="12356" y="8680"/>
                </a:lnTo>
                <a:lnTo>
                  <a:pt x="12348" y="8664"/>
                </a:lnTo>
                <a:lnTo>
                  <a:pt x="12340" y="8647"/>
                </a:lnTo>
                <a:lnTo>
                  <a:pt x="12333" y="8629"/>
                </a:lnTo>
                <a:lnTo>
                  <a:pt x="12328" y="8612"/>
                </a:lnTo>
                <a:lnTo>
                  <a:pt x="12323" y="8593"/>
                </a:lnTo>
                <a:lnTo>
                  <a:pt x="12319" y="8573"/>
                </a:lnTo>
                <a:lnTo>
                  <a:pt x="12317" y="8552"/>
                </a:lnTo>
                <a:lnTo>
                  <a:pt x="12315" y="8531"/>
                </a:lnTo>
                <a:lnTo>
                  <a:pt x="12314" y="8510"/>
                </a:lnTo>
                <a:lnTo>
                  <a:pt x="12313" y="8487"/>
                </a:lnTo>
                <a:lnTo>
                  <a:pt x="12314" y="8462"/>
                </a:lnTo>
                <a:lnTo>
                  <a:pt x="12317" y="8439"/>
                </a:lnTo>
                <a:lnTo>
                  <a:pt x="12322" y="8416"/>
                </a:lnTo>
                <a:lnTo>
                  <a:pt x="12329" y="8393"/>
                </a:lnTo>
                <a:lnTo>
                  <a:pt x="12339" y="8371"/>
                </a:lnTo>
                <a:lnTo>
                  <a:pt x="12350" y="8351"/>
                </a:lnTo>
                <a:lnTo>
                  <a:pt x="12362" y="8330"/>
                </a:lnTo>
                <a:lnTo>
                  <a:pt x="12376" y="8311"/>
                </a:lnTo>
                <a:lnTo>
                  <a:pt x="12391" y="8291"/>
                </a:lnTo>
                <a:lnTo>
                  <a:pt x="12408" y="8272"/>
                </a:lnTo>
                <a:lnTo>
                  <a:pt x="12426" y="8254"/>
                </a:lnTo>
                <a:lnTo>
                  <a:pt x="12445" y="8236"/>
                </a:lnTo>
                <a:lnTo>
                  <a:pt x="12467" y="8218"/>
                </a:lnTo>
                <a:lnTo>
                  <a:pt x="12489" y="8201"/>
                </a:lnTo>
                <a:lnTo>
                  <a:pt x="12512" y="8184"/>
                </a:lnTo>
                <a:lnTo>
                  <a:pt x="12536" y="8168"/>
                </a:lnTo>
                <a:lnTo>
                  <a:pt x="12561" y="8152"/>
                </a:lnTo>
                <a:lnTo>
                  <a:pt x="12588" y="8136"/>
                </a:lnTo>
                <a:lnTo>
                  <a:pt x="12614" y="8120"/>
                </a:lnTo>
                <a:lnTo>
                  <a:pt x="12642" y="8105"/>
                </a:lnTo>
                <a:lnTo>
                  <a:pt x="12698" y="8076"/>
                </a:lnTo>
                <a:lnTo>
                  <a:pt x="12758" y="8045"/>
                </a:lnTo>
                <a:lnTo>
                  <a:pt x="12880" y="7988"/>
                </a:lnTo>
                <a:lnTo>
                  <a:pt x="13003" y="7929"/>
                </a:lnTo>
                <a:lnTo>
                  <a:pt x="13060" y="7901"/>
                </a:lnTo>
                <a:lnTo>
                  <a:pt x="13121" y="7871"/>
                </a:lnTo>
                <a:lnTo>
                  <a:pt x="13184" y="7842"/>
                </a:lnTo>
                <a:lnTo>
                  <a:pt x="13249" y="7812"/>
                </a:lnTo>
                <a:lnTo>
                  <a:pt x="13315" y="7781"/>
                </a:lnTo>
                <a:lnTo>
                  <a:pt x="13383" y="7752"/>
                </a:lnTo>
                <a:lnTo>
                  <a:pt x="13451" y="7723"/>
                </a:lnTo>
                <a:lnTo>
                  <a:pt x="13518" y="7695"/>
                </a:lnTo>
                <a:lnTo>
                  <a:pt x="13585" y="7669"/>
                </a:lnTo>
                <a:lnTo>
                  <a:pt x="13650" y="7646"/>
                </a:lnTo>
                <a:lnTo>
                  <a:pt x="13682" y="7635"/>
                </a:lnTo>
                <a:lnTo>
                  <a:pt x="13714" y="7625"/>
                </a:lnTo>
                <a:lnTo>
                  <a:pt x="13744" y="7614"/>
                </a:lnTo>
                <a:lnTo>
                  <a:pt x="13774" y="7606"/>
                </a:lnTo>
                <a:lnTo>
                  <a:pt x="13803" y="7598"/>
                </a:lnTo>
                <a:lnTo>
                  <a:pt x="13832" y="7591"/>
                </a:lnTo>
                <a:lnTo>
                  <a:pt x="13860" y="7585"/>
                </a:lnTo>
                <a:lnTo>
                  <a:pt x="13886" y="7580"/>
                </a:lnTo>
                <a:lnTo>
                  <a:pt x="13911" y="7576"/>
                </a:lnTo>
                <a:lnTo>
                  <a:pt x="13937" y="7573"/>
                </a:lnTo>
                <a:lnTo>
                  <a:pt x="13960" y="7571"/>
                </a:lnTo>
                <a:lnTo>
                  <a:pt x="13982" y="7571"/>
                </a:lnTo>
                <a:lnTo>
                  <a:pt x="14025" y="7571"/>
                </a:lnTo>
                <a:lnTo>
                  <a:pt x="14069" y="7572"/>
                </a:lnTo>
                <a:lnTo>
                  <a:pt x="14090" y="7573"/>
                </a:lnTo>
                <a:lnTo>
                  <a:pt x="14110" y="7575"/>
                </a:lnTo>
                <a:lnTo>
                  <a:pt x="14131" y="7577"/>
                </a:lnTo>
                <a:lnTo>
                  <a:pt x="14151" y="7579"/>
                </a:lnTo>
                <a:lnTo>
                  <a:pt x="14170" y="7583"/>
                </a:lnTo>
                <a:lnTo>
                  <a:pt x="14190" y="7587"/>
                </a:lnTo>
                <a:lnTo>
                  <a:pt x="14209" y="7591"/>
                </a:lnTo>
                <a:lnTo>
                  <a:pt x="14227" y="7597"/>
                </a:lnTo>
                <a:lnTo>
                  <a:pt x="14245" y="7603"/>
                </a:lnTo>
                <a:lnTo>
                  <a:pt x="14262" y="7611"/>
                </a:lnTo>
                <a:lnTo>
                  <a:pt x="14279" y="7619"/>
                </a:lnTo>
                <a:lnTo>
                  <a:pt x="14294" y="7630"/>
                </a:lnTo>
                <a:lnTo>
                  <a:pt x="14311" y="7641"/>
                </a:lnTo>
                <a:lnTo>
                  <a:pt x="14325" y="7653"/>
                </a:lnTo>
                <a:lnTo>
                  <a:pt x="14339" y="7666"/>
                </a:lnTo>
                <a:lnTo>
                  <a:pt x="14352" y="7681"/>
                </a:lnTo>
                <a:lnTo>
                  <a:pt x="14364" y="7697"/>
                </a:lnTo>
                <a:lnTo>
                  <a:pt x="14375" y="7716"/>
                </a:lnTo>
                <a:lnTo>
                  <a:pt x="14385" y="7735"/>
                </a:lnTo>
                <a:lnTo>
                  <a:pt x="14395" y="7756"/>
                </a:lnTo>
                <a:lnTo>
                  <a:pt x="14403" y="7779"/>
                </a:lnTo>
                <a:lnTo>
                  <a:pt x="14411" y="7805"/>
                </a:lnTo>
                <a:lnTo>
                  <a:pt x="14417" y="7831"/>
                </a:lnTo>
                <a:lnTo>
                  <a:pt x="14422" y="7860"/>
                </a:lnTo>
                <a:lnTo>
                  <a:pt x="14427" y="7891"/>
                </a:lnTo>
                <a:lnTo>
                  <a:pt x="14430" y="7924"/>
                </a:lnTo>
                <a:lnTo>
                  <a:pt x="14432" y="7958"/>
                </a:lnTo>
                <a:lnTo>
                  <a:pt x="14433" y="7996"/>
                </a:lnTo>
                <a:lnTo>
                  <a:pt x="14433" y="8421"/>
                </a:lnTo>
                <a:lnTo>
                  <a:pt x="14431" y="8453"/>
                </a:lnTo>
                <a:lnTo>
                  <a:pt x="14427" y="8485"/>
                </a:lnTo>
                <a:lnTo>
                  <a:pt x="14419" y="8513"/>
                </a:lnTo>
                <a:lnTo>
                  <a:pt x="14410" y="8541"/>
                </a:lnTo>
                <a:lnTo>
                  <a:pt x="14397" y="8566"/>
                </a:lnTo>
                <a:lnTo>
                  <a:pt x="14383" y="8592"/>
                </a:lnTo>
                <a:lnTo>
                  <a:pt x="14365" y="8615"/>
                </a:lnTo>
                <a:lnTo>
                  <a:pt x="14346" y="8636"/>
                </a:lnTo>
                <a:lnTo>
                  <a:pt x="14325" y="8657"/>
                </a:lnTo>
                <a:lnTo>
                  <a:pt x="14300" y="8676"/>
                </a:lnTo>
                <a:lnTo>
                  <a:pt x="14274" y="8694"/>
                </a:lnTo>
                <a:lnTo>
                  <a:pt x="14247" y="8711"/>
                </a:lnTo>
                <a:lnTo>
                  <a:pt x="14217" y="8726"/>
                </a:lnTo>
                <a:lnTo>
                  <a:pt x="14186" y="8741"/>
                </a:lnTo>
                <a:lnTo>
                  <a:pt x="14152" y="8754"/>
                </a:lnTo>
                <a:lnTo>
                  <a:pt x="14118" y="8767"/>
                </a:lnTo>
                <a:lnTo>
                  <a:pt x="14082" y="8778"/>
                </a:lnTo>
                <a:lnTo>
                  <a:pt x="14044" y="8788"/>
                </a:lnTo>
                <a:lnTo>
                  <a:pt x="14005" y="8797"/>
                </a:lnTo>
                <a:lnTo>
                  <a:pt x="13966" y="8805"/>
                </a:lnTo>
                <a:lnTo>
                  <a:pt x="13924" y="8812"/>
                </a:lnTo>
                <a:lnTo>
                  <a:pt x="13882" y="8819"/>
                </a:lnTo>
                <a:lnTo>
                  <a:pt x="13840" y="8825"/>
                </a:lnTo>
                <a:lnTo>
                  <a:pt x="13795" y="8831"/>
                </a:lnTo>
                <a:lnTo>
                  <a:pt x="13751" y="8835"/>
                </a:lnTo>
                <a:lnTo>
                  <a:pt x="13706" y="8838"/>
                </a:lnTo>
                <a:lnTo>
                  <a:pt x="13660" y="8841"/>
                </a:lnTo>
                <a:lnTo>
                  <a:pt x="13614" y="8844"/>
                </a:lnTo>
                <a:lnTo>
                  <a:pt x="13567" y="8845"/>
                </a:lnTo>
                <a:lnTo>
                  <a:pt x="13520" y="8846"/>
                </a:lnTo>
                <a:lnTo>
                  <a:pt x="13473" y="8847"/>
                </a:lnTo>
                <a:lnTo>
                  <a:pt x="13426" y="8847"/>
                </a:lnTo>
                <a:lnTo>
                  <a:pt x="12863" y="8847"/>
                </a:lnTo>
                <a:close/>
                <a:moveTo>
                  <a:pt x="10362" y="6294"/>
                </a:moveTo>
                <a:lnTo>
                  <a:pt x="10136" y="6293"/>
                </a:lnTo>
                <a:lnTo>
                  <a:pt x="9917" y="6290"/>
                </a:lnTo>
                <a:lnTo>
                  <a:pt x="9705" y="6284"/>
                </a:lnTo>
                <a:lnTo>
                  <a:pt x="9499" y="6277"/>
                </a:lnTo>
                <a:lnTo>
                  <a:pt x="9303" y="6268"/>
                </a:lnTo>
                <a:lnTo>
                  <a:pt x="9112" y="6258"/>
                </a:lnTo>
                <a:lnTo>
                  <a:pt x="8929" y="6246"/>
                </a:lnTo>
                <a:lnTo>
                  <a:pt x="8753" y="6232"/>
                </a:lnTo>
                <a:lnTo>
                  <a:pt x="8585" y="6218"/>
                </a:lnTo>
                <a:lnTo>
                  <a:pt x="8424" y="6202"/>
                </a:lnTo>
                <a:lnTo>
                  <a:pt x="8269" y="6186"/>
                </a:lnTo>
                <a:lnTo>
                  <a:pt x="8123" y="6169"/>
                </a:lnTo>
                <a:lnTo>
                  <a:pt x="7983" y="6151"/>
                </a:lnTo>
                <a:lnTo>
                  <a:pt x="7851" y="6133"/>
                </a:lnTo>
                <a:lnTo>
                  <a:pt x="7726" y="6115"/>
                </a:lnTo>
                <a:lnTo>
                  <a:pt x="7607" y="6096"/>
                </a:lnTo>
                <a:lnTo>
                  <a:pt x="7497" y="6078"/>
                </a:lnTo>
                <a:lnTo>
                  <a:pt x="7393" y="6059"/>
                </a:lnTo>
                <a:lnTo>
                  <a:pt x="7296" y="6041"/>
                </a:lnTo>
                <a:lnTo>
                  <a:pt x="7208" y="6024"/>
                </a:lnTo>
                <a:lnTo>
                  <a:pt x="7125" y="6007"/>
                </a:lnTo>
                <a:lnTo>
                  <a:pt x="7050" y="5990"/>
                </a:lnTo>
                <a:lnTo>
                  <a:pt x="6983" y="5974"/>
                </a:lnTo>
                <a:lnTo>
                  <a:pt x="6921" y="5960"/>
                </a:lnTo>
                <a:lnTo>
                  <a:pt x="6822" y="5935"/>
                </a:lnTo>
                <a:lnTo>
                  <a:pt x="6751" y="5915"/>
                </a:lnTo>
                <a:lnTo>
                  <a:pt x="6708" y="5903"/>
                </a:lnTo>
                <a:lnTo>
                  <a:pt x="6694" y="5899"/>
                </a:lnTo>
                <a:lnTo>
                  <a:pt x="6721" y="5797"/>
                </a:lnTo>
                <a:lnTo>
                  <a:pt x="6747" y="5700"/>
                </a:lnTo>
                <a:lnTo>
                  <a:pt x="6774" y="5605"/>
                </a:lnTo>
                <a:lnTo>
                  <a:pt x="6802" y="5514"/>
                </a:lnTo>
                <a:lnTo>
                  <a:pt x="6830" y="5426"/>
                </a:lnTo>
                <a:lnTo>
                  <a:pt x="6858" y="5341"/>
                </a:lnTo>
                <a:lnTo>
                  <a:pt x="6885" y="5258"/>
                </a:lnTo>
                <a:lnTo>
                  <a:pt x="6913" y="5179"/>
                </a:lnTo>
                <a:lnTo>
                  <a:pt x="6941" y="5102"/>
                </a:lnTo>
                <a:lnTo>
                  <a:pt x="6968" y="5028"/>
                </a:lnTo>
                <a:lnTo>
                  <a:pt x="6995" y="4958"/>
                </a:lnTo>
                <a:lnTo>
                  <a:pt x="7022" y="4889"/>
                </a:lnTo>
                <a:lnTo>
                  <a:pt x="7049" y="4823"/>
                </a:lnTo>
                <a:lnTo>
                  <a:pt x="7076" y="4760"/>
                </a:lnTo>
                <a:lnTo>
                  <a:pt x="7102" y="4700"/>
                </a:lnTo>
                <a:lnTo>
                  <a:pt x="7127" y="4641"/>
                </a:lnTo>
                <a:lnTo>
                  <a:pt x="7175" y="4533"/>
                </a:lnTo>
                <a:lnTo>
                  <a:pt x="7222" y="4432"/>
                </a:lnTo>
                <a:lnTo>
                  <a:pt x="7265" y="4342"/>
                </a:lnTo>
                <a:lnTo>
                  <a:pt x="7304" y="4260"/>
                </a:lnTo>
                <a:lnTo>
                  <a:pt x="7340" y="4188"/>
                </a:lnTo>
                <a:lnTo>
                  <a:pt x="7370" y="4122"/>
                </a:lnTo>
                <a:lnTo>
                  <a:pt x="7383" y="4092"/>
                </a:lnTo>
                <a:lnTo>
                  <a:pt x="7395" y="4063"/>
                </a:lnTo>
                <a:lnTo>
                  <a:pt x="7406" y="4037"/>
                </a:lnTo>
                <a:lnTo>
                  <a:pt x="7415" y="4013"/>
                </a:lnTo>
                <a:lnTo>
                  <a:pt x="7417" y="4007"/>
                </a:lnTo>
                <a:lnTo>
                  <a:pt x="7426" y="3990"/>
                </a:lnTo>
                <a:lnTo>
                  <a:pt x="7434" y="3979"/>
                </a:lnTo>
                <a:lnTo>
                  <a:pt x="7444" y="3966"/>
                </a:lnTo>
                <a:lnTo>
                  <a:pt x="7457" y="3951"/>
                </a:lnTo>
                <a:lnTo>
                  <a:pt x="7475" y="3935"/>
                </a:lnTo>
                <a:lnTo>
                  <a:pt x="7496" y="3917"/>
                </a:lnTo>
                <a:lnTo>
                  <a:pt x="7523" y="3898"/>
                </a:lnTo>
                <a:lnTo>
                  <a:pt x="7556" y="3878"/>
                </a:lnTo>
                <a:lnTo>
                  <a:pt x="7594" y="3858"/>
                </a:lnTo>
                <a:lnTo>
                  <a:pt x="7638" y="3836"/>
                </a:lnTo>
                <a:lnTo>
                  <a:pt x="7689" y="3814"/>
                </a:lnTo>
                <a:lnTo>
                  <a:pt x="7748" y="3791"/>
                </a:lnTo>
                <a:lnTo>
                  <a:pt x="7815" y="3769"/>
                </a:lnTo>
                <a:lnTo>
                  <a:pt x="7889" y="3747"/>
                </a:lnTo>
                <a:lnTo>
                  <a:pt x="7973" y="3724"/>
                </a:lnTo>
                <a:lnTo>
                  <a:pt x="8067" y="3702"/>
                </a:lnTo>
                <a:lnTo>
                  <a:pt x="8170" y="3681"/>
                </a:lnTo>
                <a:lnTo>
                  <a:pt x="8283" y="3661"/>
                </a:lnTo>
                <a:lnTo>
                  <a:pt x="8407" y="3640"/>
                </a:lnTo>
                <a:lnTo>
                  <a:pt x="8544" y="3621"/>
                </a:lnTo>
                <a:lnTo>
                  <a:pt x="8691" y="3604"/>
                </a:lnTo>
                <a:lnTo>
                  <a:pt x="8851" y="3588"/>
                </a:lnTo>
                <a:lnTo>
                  <a:pt x="9025" y="3574"/>
                </a:lnTo>
                <a:lnTo>
                  <a:pt x="9211" y="3560"/>
                </a:lnTo>
                <a:lnTo>
                  <a:pt x="9412" y="3550"/>
                </a:lnTo>
                <a:lnTo>
                  <a:pt x="9626" y="3541"/>
                </a:lnTo>
                <a:lnTo>
                  <a:pt x="9856" y="3534"/>
                </a:lnTo>
                <a:lnTo>
                  <a:pt x="10101" y="3531"/>
                </a:lnTo>
                <a:lnTo>
                  <a:pt x="10362" y="3529"/>
                </a:lnTo>
                <a:lnTo>
                  <a:pt x="10624" y="3530"/>
                </a:lnTo>
                <a:lnTo>
                  <a:pt x="10869" y="3534"/>
                </a:lnTo>
                <a:lnTo>
                  <a:pt x="11098" y="3540"/>
                </a:lnTo>
                <a:lnTo>
                  <a:pt x="11313" y="3547"/>
                </a:lnTo>
                <a:lnTo>
                  <a:pt x="11513" y="3557"/>
                </a:lnTo>
                <a:lnTo>
                  <a:pt x="11699" y="3568"/>
                </a:lnTo>
                <a:lnTo>
                  <a:pt x="11872" y="3582"/>
                </a:lnTo>
                <a:lnTo>
                  <a:pt x="12032" y="3597"/>
                </a:lnTo>
                <a:lnTo>
                  <a:pt x="12180" y="3613"/>
                </a:lnTo>
                <a:lnTo>
                  <a:pt x="12315" y="3630"/>
                </a:lnTo>
                <a:lnTo>
                  <a:pt x="12440" y="3649"/>
                </a:lnTo>
                <a:lnTo>
                  <a:pt x="12553" y="3669"/>
                </a:lnTo>
                <a:lnTo>
                  <a:pt x="12657" y="3689"/>
                </a:lnTo>
                <a:lnTo>
                  <a:pt x="12750" y="3711"/>
                </a:lnTo>
                <a:lnTo>
                  <a:pt x="12835" y="3732"/>
                </a:lnTo>
                <a:lnTo>
                  <a:pt x="12910" y="3756"/>
                </a:lnTo>
                <a:lnTo>
                  <a:pt x="12977" y="3778"/>
                </a:lnTo>
                <a:lnTo>
                  <a:pt x="13036" y="3801"/>
                </a:lnTo>
                <a:lnTo>
                  <a:pt x="13089" y="3824"/>
                </a:lnTo>
                <a:lnTo>
                  <a:pt x="13134" y="3848"/>
                </a:lnTo>
                <a:lnTo>
                  <a:pt x="13174" y="3871"/>
                </a:lnTo>
                <a:lnTo>
                  <a:pt x="13208" y="3894"/>
                </a:lnTo>
                <a:lnTo>
                  <a:pt x="13236" y="3917"/>
                </a:lnTo>
                <a:lnTo>
                  <a:pt x="13260" y="3940"/>
                </a:lnTo>
                <a:lnTo>
                  <a:pt x="13280" y="3961"/>
                </a:lnTo>
                <a:lnTo>
                  <a:pt x="13296" y="3981"/>
                </a:lnTo>
                <a:lnTo>
                  <a:pt x="13309" y="4001"/>
                </a:lnTo>
                <a:lnTo>
                  <a:pt x="13319" y="4021"/>
                </a:lnTo>
                <a:lnTo>
                  <a:pt x="13336" y="4054"/>
                </a:lnTo>
                <a:lnTo>
                  <a:pt x="13347" y="4083"/>
                </a:lnTo>
                <a:lnTo>
                  <a:pt x="13354" y="4102"/>
                </a:lnTo>
                <a:lnTo>
                  <a:pt x="13363" y="4121"/>
                </a:lnTo>
                <a:lnTo>
                  <a:pt x="13373" y="4143"/>
                </a:lnTo>
                <a:lnTo>
                  <a:pt x="13385" y="4166"/>
                </a:lnTo>
                <a:lnTo>
                  <a:pt x="13411" y="4218"/>
                </a:lnTo>
                <a:lnTo>
                  <a:pt x="13444" y="4279"/>
                </a:lnTo>
                <a:lnTo>
                  <a:pt x="13479" y="4349"/>
                </a:lnTo>
                <a:lnTo>
                  <a:pt x="13519" y="4427"/>
                </a:lnTo>
                <a:lnTo>
                  <a:pt x="13561" y="4516"/>
                </a:lnTo>
                <a:lnTo>
                  <a:pt x="13608" y="4617"/>
                </a:lnTo>
                <a:lnTo>
                  <a:pt x="13632" y="4671"/>
                </a:lnTo>
                <a:lnTo>
                  <a:pt x="13657" y="4728"/>
                </a:lnTo>
                <a:lnTo>
                  <a:pt x="13682" y="4789"/>
                </a:lnTo>
                <a:lnTo>
                  <a:pt x="13708" y="4852"/>
                </a:lnTo>
                <a:lnTo>
                  <a:pt x="13734" y="4920"/>
                </a:lnTo>
                <a:lnTo>
                  <a:pt x="13761" y="4990"/>
                </a:lnTo>
                <a:lnTo>
                  <a:pt x="13788" y="5064"/>
                </a:lnTo>
                <a:lnTo>
                  <a:pt x="13816" y="5142"/>
                </a:lnTo>
                <a:lnTo>
                  <a:pt x="13843" y="5223"/>
                </a:lnTo>
                <a:lnTo>
                  <a:pt x="13871" y="5307"/>
                </a:lnTo>
                <a:lnTo>
                  <a:pt x="13898" y="5396"/>
                </a:lnTo>
                <a:lnTo>
                  <a:pt x="13926" y="5488"/>
                </a:lnTo>
                <a:lnTo>
                  <a:pt x="13955" y="5584"/>
                </a:lnTo>
                <a:lnTo>
                  <a:pt x="13983" y="5685"/>
                </a:lnTo>
                <a:lnTo>
                  <a:pt x="14011" y="5789"/>
                </a:lnTo>
                <a:lnTo>
                  <a:pt x="14038" y="5899"/>
                </a:lnTo>
                <a:lnTo>
                  <a:pt x="14024" y="5903"/>
                </a:lnTo>
                <a:lnTo>
                  <a:pt x="13982" y="5915"/>
                </a:lnTo>
                <a:lnTo>
                  <a:pt x="13909" y="5935"/>
                </a:lnTo>
                <a:lnTo>
                  <a:pt x="13809" y="5960"/>
                </a:lnTo>
                <a:lnTo>
                  <a:pt x="13748" y="5974"/>
                </a:lnTo>
                <a:lnTo>
                  <a:pt x="13680" y="5990"/>
                </a:lnTo>
                <a:lnTo>
                  <a:pt x="13605" y="6007"/>
                </a:lnTo>
                <a:lnTo>
                  <a:pt x="13522" y="6024"/>
                </a:lnTo>
                <a:lnTo>
                  <a:pt x="13432" y="6041"/>
                </a:lnTo>
                <a:lnTo>
                  <a:pt x="13336" y="6059"/>
                </a:lnTo>
                <a:lnTo>
                  <a:pt x="13232" y="6078"/>
                </a:lnTo>
                <a:lnTo>
                  <a:pt x="13121" y="6096"/>
                </a:lnTo>
                <a:lnTo>
                  <a:pt x="13003" y="6115"/>
                </a:lnTo>
                <a:lnTo>
                  <a:pt x="12877" y="6133"/>
                </a:lnTo>
                <a:lnTo>
                  <a:pt x="12744" y="6151"/>
                </a:lnTo>
                <a:lnTo>
                  <a:pt x="12604" y="6169"/>
                </a:lnTo>
                <a:lnTo>
                  <a:pt x="12456" y="6186"/>
                </a:lnTo>
                <a:lnTo>
                  <a:pt x="12302" y="6202"/>
                </a:lnTo>
                <a:lnTo>
                  <a:pt x="12141" y="6218"/>
                </a:lnTo>
                <a:lnTo>
                  <a:pt x="11973" y="6232"/>
                </a:lnTo>
                <a:lnTo>
                  <a:pt x="11796" y="6246"/>
                </a:lnTo>
                <a:lnTo>
                  <a:pt x="11613" y="6258"/>
                </a:lnTo>
                <a:lnTo>
                  <a:pt x="11422" y="6268"/>
                </a:lnTo>
                <a:lnTo>
                  <a:pt x="11225" y="6277"/>
                </a:lnTo>
                <a:lnTo>
                  <a:pt x="11020" y="6284"/>
                </a:lnTo>
                <a:lnTo>
                  <a:pt x="10808" y="6290"/>
                </a:lnTo>
                <a:lnTo>
                  <a:pt x="10589" y="6293"/>
                </a:lnTo>
                <a:lnTo>
                  <a:pt x="10362" y="6294"/>
                </a:lnTo>
                <a:close/>
                <a:moveTo>
                  <a:pt x="4184" y="6883"/>
                </a:moveTo>
                <a:lnTo>
                  <a:pt x="4175" y="6859"/>
                </a:lnTo>
                <a:lnTo>
                  <a:pt x="4165" y="6835"/>
                </a:lnTo>
                <a:lnTo>
                  <a:pt x="4156" y="6811"/>
                </a:lnTo>
                <a:lnTo>
                  <a:pt x="4148" y="6787"/>
                </a:lnTo>
                <a:lnTo>
                  <a:pt x="4141" y="6763"/>
                </a:lnTo>
                <a:lnTo>
                  <a:pt x="4133" y="6737"/>
                </a:lnTo>
                <a:lnTo>
                  <a:pt x="4127" y="6713"/>
                </a:lnTo>
                <a:lnTo>
                  <a:pt x="4121" y="6688"/>
                </a:lnTo>
                <a:lnTo>
                  <a:pt x="4115" y="6663"/>
                </a:lnTo>
                <a:lnTo>
                  <a:pt x="4110" y="6638"/>
                </a:lnTo>
                <a:lnTo>
                  <a:pt x="4105" y="6613"/>
                </a:lnTo>
                <a:lnTo>
                  <a:pt x="4102" y="6588"/>
                </a:lnTo>
                <a:lnTo>
                  <a:pt x="4098" y="6561"/>
                </a:lnTo>
                <a:lnTo>
                  <a:pt x="4096" y="6536"/>
                </a:lnTo>
                <a:lnTo>
                  <a:pt x="4094" y="6511"/>
                </a:lnTo>
                <a:lnTo>
                  <a:pt x="4092" y="6484"/>
                </a:lnTo>
                <a:lnTo>
                  <a:pt x="4092" y="6459"/>
                </a:lnTo>
                <a:lnTo>
                  <a:pt x="4091" y="6433"/>
                </a:lnTo>
                <a:lnTo>
                  <a:pt x="4092" y="6407"/>
                </a:lnTo>
                <a:lnTo>
                  <a:pt x="4093" y="6381"/>
                </a:lnTo>
                <a:lnTo>
                  <a:pt x="4094" y="6356"/>
                </a:lnTo>
                <a:lnTo>
                  <a:pt x="4096" y="6330"/>
                </a:lnTo>
                <a:lnTo>
                  <a:pt x="4099" y="6304"/>
                </a:lnTo>
                <a:lnTo>
                  <a:pt x="4102" y="6278"/>
                </a:lnTo>
                <a:lnTo>
                  <a:pt x="4106" y="6252"/>
                </a:lnTo>
                <a:lnTo>
                  <a:pt x="4111" y="6226"/>
                </a:lnTo>
                <a:lnTo>
                  <a:pt x="4117" y="6200"/>
                </a:lnTo>
                <a:lnTo>
                  <a:pt x="4123" y="6175"/>
                </a:lnTo>
                <a:lnTo>
                  <a:pt x="4129" y="6149"/>
                </a:lnTo>
                <a:lnTo>
                  <a:pt x="4136" y="6123"/>
                </a:lnTo>
                <a:lnTo>
                  <a:pt x="4144" y="6098"/>
                </a:lnTo>
                <a:lnTo>
                  <a:pt x="4152" y="6073"/>
                </a:lnTo>
                <a:lnTo>
                  <a:pt x="4297" y="5648"/>
                </a:lnTo>
                <a:lnTo>
                  <a:pt x="4315" y="5600"/>
                </a:lnTo>
                <a:lnTo>
                  <a:pt x="4334" y="5553"/>
                </a:lnTo>
                <a:lnTo>
                  <a:pt x="4355" y="5507"/>
                </a:lnTo>
                <a:lnTo>
                  <a:pt x="4379" y="5462"/>
                </a:lnTo>
                <a:lnTo>
                  <a:pt x="4403" y="5418"/>
                </a:lnTo>
                <a:lnTo>
                  <a:pt x="4429" y="5374"/>
                </a:lnTo>
                <a:lnTo>
                  <a:pt x="4457" y="5333"/>
                </a:lnTo>
                <a:lnTo>
                  <a:pt x="4487" y="5292"/>
                </a:lnTo>
                <a:lnTo>
                  <a:pt x="4518" y="5252"/>
                </a:lnTo>
                <a:lnTo>
                  <a:pt x="4550" y="5214"/>
                </a:lnTo>
                <a:lnTo>
                  <a:pt x="4584" y="5177"/>
                </a:lnTo>
                <a:lnTo>
                  <a:pt x="4620" y="5141"/>
                </a:lnTo>
                <a:lnTo>
                  <a:pt x="4656" y="5106"/>
                </a:lnTo>
                <a:lnTo>
                  <a:pt x="4693" y="5073"/>
                </a:lnTo>
                <a:lnTo>
                  <a:pt x="4732" y="5042"/>
                </a:lnTo>
                <a:lnTo>
                  <a:pt x="4772" y="5011"/>
                </a:lnTo>
                <a:lnTo>
                  <a:pt x="4813" y="4982"/>
                </a:lnTo>
                <a:lnTo>
                  <a:pt x="4855" y="4955"/>
                </a:lnTo>
                <a:lnTo>
                  <a:pt x="4898" y="4929"/>
                </a:lnTo>
                <a:lnTo>
                  <a:pt x="4941" y="4905"/>
                </a:lnTo>
                <a:lnTo>
                  <a:pt x="4986" y="4883"/>
                </a:lnTo>
                <a:lnTo>
                  <a:pt x="5031" y="4862"/>
                </a:lnTo>
                <a:lnTo>
                  <a:pt x="5076" y="4843"/>
                </a:lnTo>
                <a:lnTo>
                  <a:pt x="5123" y="4826"/>
                </a:lnTo>
                <a:lnTo>
                  <a:pt x="5170" y="4811"/>
                </a:lnTo>
                <a:lnTo>
                  <a:pt x="5217" y="4798"/>
                </a:lnTo>
                <a:lnTo>
                  <a:pt x="5266" y="4787"/>
                </a:lnTo>
                <a:lnTo>
                  <a:pt x="5314" y="4777"/>
                </a:lnTo>
                <a:lnTo>
                  <a:pt x="5363" y="4769"/>
                </a:lnTo>
                <a:lnTo>
                  <a:pt x="5412" y="4764"/>
                </a:lnTo>
                <a:lnTo>
                  <a:pt x="5461" y="4761"/>
                </a:lnTo>
                <a:lnTo>
                  <a:pt x="5511" y="4760"/>
                </a:lnTo>
                <a:lnTo>
                  <a:pt x="5526" y="4760"/>
                </a:lnTo>
                <a:lnTo>
                  <a:pt x="5560" y="4666"/>
                </a:lnTo>
                <a:lnTo>
                  <a:pt x="5595" y="4574"/>
                </a:lnTo>
                <a:lnTo>
                  <a:pt x="5629" y="4484"/>
                </a:lnTo>
                <a:lnTo>
                  <a:pt x="5662" y="4397"/>
                </a:lnTo>
                <a:lnTo>
                  <a:pt x="5695" y="4311"/>
                </a:lnTo>
                <a:lnTo>
                  <a:pt x="5727" y="4228"/>
                </a:lnTo>
                <a:lnTo>
                  <a:pt x="5758" y="4148"/>
                </a:lnTo>
                <a:lnTo>
                  <a:pt x="5789" y="4070"/>
                </a:lnTo>
                <a:lnTo>
                  <a:pt x="5818" y="3994"/>
                </a:lnTo>
                <a:lnTo>
                  <a:pt x="5847" y="3922"/>
                </a:lnTo>
                <a:lnTo>
                  <a:pt x="5875" y="3852"/>
                </a:lnTo>
                <a:lnTo>
                  <a:pt x="5902" y="3785"/>
                </a:lnTo>
                <a:lnTo>
                  <a:pt x="5927" y="3721"/>
                </a:lnTo>
                <a:lnTo>
                  <a:pt x="5951" y="3661"/>
                </a:lnTo>
                <a:lnTo>
                  <a:pt x="5976" y="3604"/>
                </a:lnTo>
                <a:lnTo>
                  <a:pt x="5998" y="3549"/>
                </a:lnTo>
                <a:lnTo>
                  <a:pt x="5589" y="3557"/>
                </a:lnTo>
                <a:lnTo>
                  <a:pt x="5363" y="3556"/>
                </a:lnTo>
                <a:lnTo>
                  <a:pt x="5143" y="3553"/>
                </a:lnTo>
                <a:lnTo>
                  <a:pt x="4931" y="3548"/>
                </a:lnTo>
                <a:lnTo>
                  <a:pt x="4726" y="3541"/>
                </a:lnTo>
                <a:lnTo>
                  <a:pt x="4529" y="3532"/>
                </a:lnTo>
                <a:lnTo>
                  <a:pt x="4338" y="3521"/>
                </a:lnTo>
                <a:lnTo>
                  <a:pt x="4156" y="3509"/>
                </a:lnTo>
                <a:lnTo>
                  <a:pt x="3980" y="3496"/>
                </a:lnTo>
                <a:lnTo>
                  <a:pt x="3812" y="3481"/>
                </a:lnTo>
                <a:lnTo>
                  <a:pt x="3651" y="3466"/>
                </a:lnTo>
                <a:lnTo>
                  <a:pt x="3496" y="3449"/>
                </a:lnTo>
                <a:lnTo>
                  <a:pt x="3349" y="3432"/>
                </a:lnTo>
                <a:lnTo>
                  <a:pt x="3210" y="3415"/>
                </a:lnTo>
                <a:lnTo>
                  <a:pt x="3077" y="3396"/>
                </a:lnTo>
                <a:lnTo>
                  <a:pt x="2952" y="3378"/>
                </a:lnTo>
                <a:lnTo>
                  <a:pt x="2834" y="3359"/>
                </a:lnTo>
                <a:lnTo>
                  <a:pt x="2723" y="3341"/>
                </a:lnTo>
                <a:lnTo>
                  <a:pt x="2620" y="3323"/>
                </a:lnTo>
                <a:lnTo>
                  <a:pt x="2524" y="3304"/>
                </a:lnTo>
                <a:lnTo>
                  <a:pt x="2434" y="3286"/>
                </a:lnTo>
                <a:lnTo>
                  <a:pt x="2352" y="3270"/>
                </a:lnTo>
                <a:lnTo>
                  <a:pt x="2278" y="3253"/>
                </a:lnTo>
                <a:lnTo>
                  <a:pt x="2209" y="3238"/>
                </a:lnTo>
                <a:lnTo>
                  <a:pt x="2149" y="3223"/>
                </a:lnTo>
                <a:lnTo>
                  <a:pt x="2049" y="3198"/>
                </a:lnTo>
                <a:lnTo>
                  <a:pt x="1978" y="3178"/>
                </a:lnTo>
                <a:lnTo>
                  <a:pt x="1935" y="3166"/>
                </a:lnTo>
                <a:lnTo>
                  <a:pt x="1921" y="3161"/>
                </a:lnTo>
                <a:lnTo>
                  <a:pt x="1947" y="3061"/>
                </a:lnTo>
                <a:lnTo>
                  <a:pt x="1974" y="2962"/>
                </a:lnTo>
                <a:lnTo>
                  <a:pt x="2001" y="2868"/>
                </a:lnTo>
                <a:lnTo>
                  <a:pt x="2029" y="2777"/>
                </a:lnTo>
                <a:lnTo>
                  <a:pt x="2057" y="2688"/>
                </a:lnTo>
                <a:lnTo>
                  <a:pt x="2084" y="2603"/>
                </a:lnTo>
                <a:lnTo>
                  <a:pt x="2112" y="2521"/>
                </a:lnTo>
                <a:lnTo>
                  <a:pt x="2139" y="2441"/>
                </a:lnTo>
                <a:lnTo>
                  <a:pt x="2168" y="2364"/>
                </a:lnTo>
                <a:lnTo>
                  <a:pt x="2195" y="2291"/>
                </a:lnTo>
                <a:lnTo>
                  <a:pt x="2222" y="2220"/>
                </a:lnTo>
                <a:lnTo>
                  <a:pt x="2249" y="2152"/>
                </a:lnTo>
                <a:lnTo>
                  <a:pt x="2276" y="2086"/>
                </a:lnTo>
                <a:lnTo>
                  <a:pt x="2303" y="2022"/>
                </a:lnTo>
                <a:lnTo>
                  <a:pt x="2328" y="1962"/>
                </a:lnTo>
                <a:lnTo>
                  <a:pt x="2354" y="1904"/>
                </a:lnTo>
                <a:lnTo>
                  <a:pt x="2403" y="1795"/>
                </a:lnTo>
                <a:lnTo>
                  <a:pt x="2449" y="1696"/>
                </a:lnTo>
                <a:lnTo>
                  <a:pt x="2492" y="1606"/>
                </a:lnTo>
                <a:lnTo>
                  <a:pt x="2532" y="1524"/>
                </a:lnTo>
                <a:lnTo>
                  <a:pt x="2567" y="1450"/>
                </a:lnTo>
                <a:lnTo>
                  <a:pt x="2597" y="1384"/>
                </a:lnTo>
                <a:lnTo>
                  <a:pt x="2610" y="1355"/>
                </a:lnTo>
                <a:lnTo>
                  <a:pt x="2622" y="1326"/>
                </a:lnTo>
                <a:lnTo>
                  <a:pt x="2633" y="1300"/>
                </a:lnTo>
                <a:lnTo>
                  <a:pt x="2643" y="1275"/>
                </a:lnTo>
                <a:lnTo>
                  <a:pt x="2645" y="1269"/>
                </a:lnTo>
                <a:lnTo>
                  <a:pt x="2654" y="1253"/>
                </a:lnTo>
                <a:lnTo>
                  <a:pt x="2661" y="1241"/>
                </a:lnTo>
                <a:lnTo>
                  <a:pt x="2671" y="1229"/>
                </a:lnTo>
                <a:lnTo>
                  <a:pt x="2685" y="1214"/>
                </a:lnTo>
                <a:lnTo>
                  <a:pt x="2702" y="1198"/>
                </a:lnTo>
                <a:lnTo>
                  <a:pt x="2724" y="1180"/>
                </a:lnTo>
                <a:lnTo>
                  <a:pt x="2750" y="1161"/>
                </a:lnTo>
                <a:lnTo>
                  <a:pt x="2783" y="1141"/>
                </a:lnTo>
                <a:lnTo>
                  <a:pt x="2821" y="1120"/>
                </a:lnTo>
                <a:lnTo>
                  <a:pt x="2865" y="1099"/>
                </a:lnTo>
                <a:lnTo>
                  <a:pt x="2917" y="1077"/>
                </a:lnTo>
                <a:lnTo>
                  <a:pt x="2975" y="1054"/>
                </a:lnTo>
                <a:lnTo>
                  <a:pt x="3042" y="1032"/>
                </a:lnTo>
                <a:lnTo>
                  <a:pt x="3116" y="1010"/>
                </a:lnTo>
                <a:lnTo>
                  <a:pt x="3200" y="987"/>
                </a:lnTo>
                <a:lnTo>
                  <a:pt x="3294" y="965"/>
                </a:lnTo>
                <a:lnTo>
                  <a:pt x="3397" y="944"/>
                </a:lnTo>
                <a:lnTo>
                  <a:pt x="3510" y="923"/>
                </a:lnTo>
                <a:lnTo>
                  <a:pt x="3635" y="903"/>
                </a:lnTo>
                <a:lnTo>
                  <a:pt x="3770" y="884"/>
                </a:lnTo>
                <a:lnTo>
                  <a:pt x="3918" y="867"/>
                </a:lnTo>
                <a:lnTo>
                  <a:pt x="4078" y="851"/>
                </a:lnTo>
                <a:lnTo>
                  <a:pt x="4251" y="837"/>
                </a:lnTo>
                <a:lnTo>
                  <a:pt x="4437" y="824"/>
                </a:lnTo>
                <a:lnTo>
                  <a:pt x="4638" y="812"/>
                </a:lnTo>
                <a:lnTo>
                  <a:pt x="4853" y="804"/>
                </a:lnTo>
                <a:lnTo>
                  <a:pt x="5082" y="797"/>
                </a:lnTo>
                <a:lnTo>
                  <a:pt x="5327" y="793"/>
                </a:lnTo>
                <a:lnTo>
                  <a:pt x="5589" y="792"/>
                </a:lnTo>
                <a:lnTo>
                  <a:pt x="5850" y="793"/>
                </a:lnTo>
                <a:lnTo>
                  <a:pt x="6095" y="797"/>
                </a:lnTo>
                <a:lnTo>
                  <a:pt x="6325" y="802"/>
                </a:lnTo>
                <a:lnTo>
                  <a:pt x="6539" y="810"/>
                </a:lnTo>
                <a:lnTo>
                  <a:pt x="6740" y="821"/>
                </a:lnTo>
                <a:lnTo>
                  <a:pt x="6925" y="832"/>
                </a:lnTo>
                <a:lnTo>
                  <a:pt x="7099" y="845"/>
                </a:lnTo>
                <a:lnTo>
                  <a:pt x="7259" y="860"/>
                </a:lnTo>
                <a:lnTo>
                  <a:pt x="7406" y="876"/>
                </a:lnTo>
                <a:lnTo>
                  <a:pt x="7542" y="893"/>
                </a:lnTo>
                <a:lnTo>
                  <a:pt x="7666" y="912"/>
                </a:lnTo>
                <a:lnTo>
                  <a:pt x="7780" y="932"/>
                </a:lnTo>
                <a:lnTo>
                  <a:pt x="7883" y="952"/>
                </a:lnTo>
                <a:lnTo>
                  <a:pt x="7977" y="973"/>
                </a:lnTo>
                <a:lnTo>
                  <a:pt x="8061" y="996"/>
                </a:lnTo>
                <a:lnTo>
                  <a:pt x="8136" y="1018"/>
                </a:lnTo>
                <a:lnTo>
                  <a:pt x="8204" y="1041"/>
                </a:lnTo>
                <a:lnTo>
                  <a:pt x="8263" y="1064"/>
                </a:lnTo>
                <a:lnTo>
                  <a:pt x="8316" y="1088"/>
                </a:lnTo>
                <a:lnTo>
                  <a:pt x="8361" y="1111"/>
                </a:lnTo>
                <a:lnTo>
                  <a:pt x="8400" y="1134"/>
                </a:lnTo>
                <a:lnTo>
                  <a:pt x="8435" y="1157"/>
                </a:lnTo>
                <a:lnTo>
                  <a:pt x="8463" y="1180"/>
                </a:lnTo>
                <a:lnTo>
                  <a:pt x="8487" y="1202"/>
                </a:lnTo>
                <a:lnTo>
                  <a:pt x="8506" y="1224"/>
                </a:lnTo>
                <a:lnTo>
                  <a:pt x="8523" y="1244"/>
                </a:lnTo>
                <a:lnTo>
                  <a:pt x="8537" y="1265"/>
                </a:lnTo>
                <a:lnTo>
                  <a:pt x="8547" y="1283"/>
                </a:lnTo>
                <a:lnTo>
                  <a:pt x="8563" y="1317"/>
                </a:lnTo>
                <a:lnTo>
                  <a:pt x="8574" y="1347"/>
                </a:lnTo>
                <a:lnTo>
                  <a:pt x="8583" y="1369"/>
                </a:lnTo>
                <a:lnTo>
                  <a:pt x="8595" y="1394"/>
                </a:lnTo>
                <a:lnTo>
                  <a:pt x="8608" y="1422"/>
                </a:lnTo>
                <a:lnTo>
                  <a:pt x="8623" y="1452"/>
                </a:lnTo>
                <a:lnTo>
                  <a:pt x="8640" y="1485"/>
                </a:lnTo>
                <a:lnTo>
                  <a:pt x="8660" y="1522"/>
                </a:lnTo>
                <a:lnTo>
                  <a:pt x="8681" y="1562"/>
                </a:lnTo>
                <a:lnTo>
                  <a:pt x="8703" y="1606"/>
                </a:lnTo>
                <a:lnTo>
                  <a:pt x="8727" y="1652"/>
                </a:lnTo>
                <a:lnTo>
                  <a:pt x="8752" y="1703"/>
                </a:lnTo>
                <a:lnTo>
                  <a:pt x="8779" y="1757"/>
                </a:lnTo>
                <a:lnTo>
                  <a:pt x="8806" y="1816"/>
                </a:lnTo>
                <a:lnTo>
                  <a:pt x="8835" y="1879"/>
                </a:lnTo>
                <a:lnTo>
                  <a:pt x="8864" y="1947"/>
                </a:lnTo>
                <a:lnTo>
                  <a:pt x="8895" y="2018"/>
                </a:lnTo>
                <a:lnTo>
                  <a:pt x="8927" y="2094"/>
                </a:lnTo>
                <a:lnTo>
                  <a:pt x="8970" y="2091"/>
                </a:lnTo>
                <a:lnTo>
                  <a:pt x="9014" y="2089"/>
                </a:lnTo>
                <a:lnTo>
                  <a:pt x="9059" y="2086"/>
                </a:lnTo>
                <a:lnTo>
                  <a:pt x="9105" y="2083"/>
                </a:lnTo>
                <a:lnTo>
                  <a:pt x="9152" y="2081"/>
                </a:lnTo>
                <a:lnTo>
                  <a:pt x="9199" y="2078"/>
                </a:lnTo>
                <a:lnTo>
                  <a:pt x="9247" y="2076"/>
                </a:lnTo>
                <a:lnTo>
                  <a:pt x="9296" y="2074"/>
                </a:lnTo>
                <a:lnTo>
                  <a:pt x="9346" y="2072"/>
                </a:lnTo>
                <a:lnTo>
                  <a:pt x="9398" y="2070"/>
                </a:lnTo>
                <a:lnTo>
                  <a:pt x="9450" y="2068"/>
                </a:lnTo>
                <a:lnTo>
                  <a:pt x="9502" y="2066"/>
                </a:lnTo>
                <a:lnTo>
                  <a:pt x="9557" y="2064"/>
                </a:lnTo>
                <a:lnTo>
                  <a:pt x="9612" y="2062"/>
                </a:lnTo>
                <a:lnTo>
                  <a:pt x="9670" y="2061"/>
                </a:lnTo>
                <a:lnTo>
                  <a:pt x="9727" y="2059"/>
                </a:lnTo>
                <a:lnTo>
                  <a:pt x="9685" y="1945"/>
                </a:lnTo>
                <a:lnTo>
                  <a:pt x="9643" y="1834"/>
                </a:lnTo>
                <a:lnTo>
                  <a:pt x="9602" y="1727"/>
                </a:lnTo>
                <a:lnTo>
                  <a:pt x="9563" y="1624"/>
                </a:lnTo>
                <a:lnTo>
                  <a:pt x="9525" y="1526"/>
                </a:lnTo>
                <a:lnTo>
                  <a:pt x="9487" y="1432"/>
                </a:lnTo>
                <a:lnTo>
                  <a:pt x="9452" y="1344"/>
                </a:lnTo>
                <a:lnTo>
                  <a:pt x="9419" y="1260"/>
                </a:lnTo>
                <a:lnTo>
                  <a:pt x="9386" y="1183"/>
                </a:lnTo>
                <a:lnTo>
                  <a:pt x="9357" y="1111"/>
                </a:lnTo>
                <a:lnTo>
                  <a:pt x="9330" y="1046"/>
                </a:lnTo>
                <a:lnTo>
                  <a:pt x="9306" y="987"/>
                </a:lnTo>
                <a:lnTo>
                  <a:pt x="9283" y="936"/>
                </a:lnTo>
                <a:lnTo>
                  <a:pt x="9263" y="891"/>
                </a:lnTo>
                <a:lnTo>
                  <a:pt x="9246" y="855"/>
                </a:lnTo>
                <a:lnTo>
                  <a:pt x="9233" y="827"/>
                </a:lnTo>
                <a:lnTo>
                  <a:pt x="9211" y="788"/>
                </a:lnTo>
                <a:lnTo>
                  <a:pt x="9188" y="751"/>
                </a:lnTo>
                <a:lnTo>
                  <a:pt x="9163" y="715"/>
                </a:lnTo>
                <a:lnTo>
                  <a:pt x="9135" y="682"/>
                </a:lnTo>
                <a:lnTo>
                  <a:pt x="9107" y="650"/>
                </a:lnTo>
                <a:lnTo>
                  <a:pt x="9077" y="619"/>
                </a:lnTo>
                <a:lnTo>
                  <a:pt x="9046" y="591"/>
                </a:lnTo>
                <a:lnTo>
                  <a:pt x="9012" y="564"/>
                </a:lnTo>
                <a:lnTo>
                  <a:pt x="8978" y="537"/>
                </a:lnTo>
                <a:lnTo>
                  <a:pt x="8943" y="513"/>
                </a:lnTo>
                <a:lnTo>
                  <a:pt x="8907" y="490"/>
                </a:lnTo>
                <a:lnTo>
                  <a:pt x="8869" y="468"/>
                </a:lnTo>
                <a:lnTo>
                  <a:pt x="8832" y="447"/>
                </a:lnTo>
                <a:lnTo>
                  <a:pt x="8793" y="428"/>
                </a:lnTo>
                <a:lnTo>
                  <a:pt x="8753" y="409"/>
                </a:lnTo>
                <a:lnTo>
                  <a:pt x="8713" y="392"/>
                </a:lnTo>
                <a:lnTo>
                  <a:pt x="8672" y="374"/>
                </a:lnTo>
                <a:lnTo>
                  <a:pt x="8630" y="358"/>
                </a:lnTo>
                <a:lnTo>
                  <a:pt x="8589" y="343"/>
                </a:lnTo>
                <a:lnTo>
                  <a:pt x="8548" y="328"/>
                </a:lnTo>
                <a:lnTo>
                  <a:pt x="8463" y="300"/>
                </a:lnTo>
                <a:lnTo>
                  <a:pt x="8379" y="274"/>
                </a:lnTo>
                <a:lnTo>
                  <a:pt x="8297" y="249"/>
                </a:lnTo>
                <a:lnTo>
                  <a:pt x="8215" y="225"/>
                </a:lnTo>
                <a:lnTo>
                  <a:pt x="8135" y="200"/>
                </a:lnTo>
                <a:lnTo>
                  <a:pt x="8059" y="175"/>
                </a:lnTo>
                <a:lnTo>
                  <a:pt x="8052" y="173"/>
                </a:lnTo>
                <a:lnTo>
                  <a:pt x="8030" y="167"/>
                </a:lnTo>
                <a:lnTo>
                  <a:pt x="7993" y="159"/>
                </a:lnTo>
                <a:lnTo>
                  <a:pt x="7940" y="148"/>
                </a:lnTo>
                <a:lnTo>
                  <a:pt x="7868" y="135"/>
                </a:lnTo>
                <a:lnTo>
                  <a:pt x="7778" y="119"/>
                </a:lnTo>
                <a:lnTo>
                  <a:pt x="7726" y="111"/>
                </a:lnTo>
                <a:lnTo>
                  <a:pt x="7668" y="103"/>
                </a:lnTo>
                <a:lnTo>
                  <a:pt x="7605" y="95"/>
                </a:lnTo>
                <a:lnTo>
                  <a:pt x="7536" y="87"/>
                </a:lnTo>
                <a:lnTo>
                  <a:pt x="7463" y="79"/>
                </a:lnTo>
                <a:lnTo>
                  <a:pt x="7383" y="71"/>
                </a:lnTo>
                <a:lnTo>
                  <a:pt x="7297" y="63"/>
                </a:lnTo>
                <a:lnTo>
                  <a:pt x="7206" y="56"/>
                </a:lnTo>
                <a:lnTo>
                  <a:pt x="7108" y="48"/>
                </a:lnTo>
                <a:lnTo>
                  <a:pt x="7004" y="40"/>
                </a:lnTo>
                <a:lnTo>
                  <a:pt x="6894" y="33"/>
                </a:lnTo>
                <a:lnTo>
                  <a:pt x="6777" y="27"/>
                </a:lnTo>
                <a:lnTo>
                  <a:pt x="6653" y="21"/>
                </a:lnTo>
                <a:lnTo>
                  <a:pt x="6523" y="16"/>
                </a:lnTo>
                <a:lnTo>
                  <a:pt x="6386" y="11"/>
                </a:lnTo>
                <a:lnTo>
                  <a:pt x="6242" y="7"/>
                </a:lnTo>
                <a:lnTo>
                  <a:pt x="6090" y="4"/>
                </a:lnTo>
                <a:lnTo>
                  <a:pt x="5930" y="2"/>
                </a:lnTo>
                <a:lnTo>
                  <a:pt x="5764" y="0"/>
                </a:lnTo>
                <a:lnTo>
                  <a:pt x="5591" y="0"/>
                </a:lnTo>
                <a:lnTo>
                  <a:pt x="5416" y="0"/>
                </a:lnTo>
                <a:lnTo>
                  <a:pt x="5250" y="2"/>
                </a:lnTo>
                <a:lnTo>
                  <a:pt x="5090" y="4"/>
                </a:lnTo>
                <a:lnTo>
                  <a:pt x="4939" y="7"/>
                </a:lnTo>
                <a:lnTo>
                  <a:pt x="4794" y="11"/>
                </a:lnTo>
                <a:lnTo>
                  <a:pt x="4657" y="16"/>
                </a:lnTo>
                <a:lnTo>
                  <a:pt x="4527" y="21"/>
                </a:lnTo>
                <a:lnTo>
                  <a:pt x="4403" y="27"/>
                </a:lnTo>
                <a:lnTo>
                  <a:pt x="4286" y="33"/>
                </a:lnTo>
                <a:lnTo>
                  <a:pt x="4176" y="40"/>
                </a:lnTo>
                <a:lnTo>
                  <a:pt x="4072" y="48"/>
                </a:lnTo>
                <a:lnTo>
                  <a:pt x="3974" y="56"/>
                </a:lnTo>
                <a:lnTo>
                  <a:pt x="3883" y="63"/>
                </a:lnTo>
                <a:lnTo>
                  <a:pt x="3797" y="71"/>
                </a:lnTo>
                <a:lnTo>
                  <a:pt x="3717" y="79"/>
                </a:lnTo>
                <a:lnTo>
                  <a:pt x="3644" y="87"/>
                </a:lnTo>
                <a:lnTo>
                  <a:pt x="3575" y="95"/>
                </a:lnTo>
                <a:lnTo>
                  <a:pt x="3513" y="103"/>
                </a:lnTo>
                <a:lnTo>
                  <a:pt x="3454" y="111"/>
                </a:lnTo>
                <a:lnTo>
                  <a:pt x="3402" y="119"/>
                </a:lnTo>
                <a:lnTo>
                  <a:pt x="3312" y="135"/>
                </a:lnTo>
                <a:lnTo>
                  <a:pt x="3240" y="148"/>
                </a:lnTo>
                <a:lnTo>
                  <a:pt x="3187" y="159"/>
                </a:lnTo>
                <a:lnTo>
                  <a:pt x="3150" y="167"/>
                </a:lnTo>
                <a:lnTo>
                  <a:pt x="3128" y="173"/>
                </a:lnTo>
                <a:lnTo>
                  <a:pt x="3121" y="175"/>
                </a:lnTo>
                <a:lnTo>
                  <a:pt x="3055" y="193"/>
                </a:lnTo>
                <a:lnTo>
                  <a:pt x="2982" y="211"/>
                </a:lnTo>
                <a:lnTo>
                  <a:pt x="2905" y="232"/>
                </a:lnTo>
                <a:lnTo>
                  <a:pt x="2825" y="253"/>
                </a:lnTo>
                <a:lnTo>
                  <a:pt x="2741" y="276"/>
                </a:lnTo>
                <a:lnTo>
                  <a:pt x="2658" y="302"/>
                </a:lnTo>
                <a:lnTo>
                  <a:pt x="2615" y="316"/>
                </a:lnTo>
                <a:lnTo>
                  <a:pt x="2573" y="330"/>
                </a:lnTo>
                <a:lnTo>
                  <a:pt x="2531" y="346"/>
                </a:lnTo>
                <a:lnTo>
                  <a:pt x="2489" y="362"/>
                </a:lnTo>
                <a:lnTo>
                  <a:pt x="2448" y="379"/>
                </a:lnTo>
                <a:lnTo>
                  <a:pt x="2408" y="399"/>
                </a:lnTo>
                <a:lnTo>
                  <a:pt x="2367" y="418"/>
                </a:lnTo>
                <a:lnTo>
                  <a:pt x="2328" y="439"/>
                </a:lnTo>
                <a:lnTo>
                  <a:pt x="2290" y="461"/>
                </a:lnTo>
                <a:lnTo>
                  <a:pt x="2252" y="485"/>
                </a:lnTo>
                <a:lnTo>
                  <a:pt x="2216" y="510"/>
                </a:lnTo>
                <a:lnTo>
                  <a:pt x="2182" y="536"/>
                </a:lnTo>
                <a:lnTo>
                  <a:pt x="2149" y="565"/>
                </a:lnTo>
                <a:lnTo>
                  <a:pt x="2117" y="594"/>
                </a:lnTo>
                <a:lnTo>
                  <a:pt x="2087" y="625"/>
                </a:lnTo>
                <a:lnTo>
                  <a:pt x="2059" y="658"/>
                </a:lnTo>
                <a:lnTo>
                  <a:pt x="2033" y="692"/>
                </a:lnTo>
                <a:lnTo>
                  <a:pt x="2009" y="729"/>
                </a:lnTo>
                <a:lnTo>
                  <a:pt x="1987" y="768"/>
                </a:lnTo>
                <a:lnTo>
                  <a:pt x="1968" y="808"/>
                </a:lnTo>
                <a:lnTo>
                  <a:pt x="1946" y="859"/>
                </a:lnTo>
                <a:lnTo>
                  <a:pt x="1919" y="923"/>
                </a:lnTo>
                <a:lnTo>
                  <a:pt x="1887" y="997"/>
                </a:lnTo>
                <a:lnTo>
                  <a:pt x="1852" y="1083"/>
                </a:lnTo>
                <a:lnTo>
                  <a:pt x="1813" y="1178"/>
                </a:lnTo>
                <a:lnTo>
                  <a:pt x="1770" y="1283"/>
                </a:lnTo>
                <a:lnTo>
                  <a:pt x="1725" y="1396"/>
                </a:lnTo>
                <a:lnTo>
                  <a:pt x="1677" y="1518"/>
                </a:lnTo>
                <a:lnTo>
                  <a:pt x="1626" y="1647"/>
                </a:lnTo>
                <a:lnTo>
                  <a:pt x="1574" y="1783"/>
                </a:lnTo>
                <a:lnTo>
                  <a:pt x="1519" y="1925"/>
                </a:lnTo>
                <a:lnTo>
                  <a:pt x="1463" y="2073"/>
                </a:lnTo>
                <a:lnTo>
                  <a:pt x="1406" y="2226"/>
                </a:lnTo>
                <a:lnTo>
                  <a:pt x="1349" y="2383"/>
                </a:lnTo>
                <a:lnTo>
                  <a:pt x="1291" y="2544"/>
                </a:lnTo>
                <a:lnTo>
                  <a:pt x="1233" y="2707"/>
                </a:lnTo>
                <a:lnTo>
                  <a:pt x="739" y="2707"/>
                </a:lnTo>
                <a:lnTo>
                  <a:pt x="718" y="2707"/>
                </a:lnTo>
                <a:lnTo>
                  <a:pt x="696" y="2709"/>
                </a:lnTo>
                <a:lnTo>
                  <a:pt x="673" y="2713"/>
                </a:lnTo>
                <a:lnTo>
                  <a:pt x="651" y="2716"/>
                </a:lnTo>
                <a:lnTo>
                  <a:pt x="629" y="2721"/>
                </a:lnTo>
                <a:lnTo>
                  <a:pt x="607" y="2727"/>
                </a:lnTo>
                <a:lnTo>
                  <a:pt x="585" y="2733"/>
                </a:lnTo>
                <a:lnTo>
                  <a:pt x="563" y="2741"/>
                </a:lnTo>
                <a:lnTo>
                  <a:pt x="541" y="2749"/>
                </a:lnTo>
                <a:lnTo>
                  <a:pt x="520" y="2758"/>
                </a:lnTo>
                <a:lnTo>
                  <a:pt x="499" y="2769"/>
                </a:lnTo>
                <a:lnTo>
                  <a:pt x="478" y="2780"/>
                </a:lnTo>
                <a:lnTo>
                  <a:pt x="457" y="2791"/>
                </a:lnTo>
                <a:lnTo>
                  <a:pt x="437" y="2805"/>
                </a:lnTo>
                <a:lnTo>
                  <a:pt x="416" y="2818"/>
                </a:lnTo>
                <a:lnTo>
                  <a:pt x="397" y="2832"/>
                </a:lnTo>
                <a:lnTo>
                  <a:pt x="378" y="2846"/>
                </a:lnTo>
                <a:lnTo>
                  <a:pt x="360" y="2862"/>
                </a:lnTo>
                <a:lnTo>
                  <a:pt x="342" y="2878"/>
                </a:lnTo>
                <a:lnTo>
                  <a:pt x="324" y="2895"/>
                </a:lnTo>
                <a:lnTo>
                  <a:pt x="308" y="2912"/>
                </a:lnTo>
                <a:lnTo>
                  <a:pt x="291" y="2930"/>
                </a:lnTo>
                <a:lnTo>
                  <a:pt x="275" y="2948"/>
                </a:lnTo>
                <a:lnTo>
                  <a:pt x="260" y="2967"/>
                </a:lnTo>
                <a:lnTo>
                  <a:pt x="246" y="2987"/>
                </a:lnTo>
                <a:lnTo>
                  <a:pt x="233" y="3006"/>
                </a:lnTo>
                <a:lnTo>
                  <a:pt x="220" y="3026"/>
                </a:lnTo>
                <a:lnTo>
                  <a:pt x="209" y="3046"/>
                </a:lnTo>
                <a:lnTo>
                  <a:pt x="198" y="3068"/>
                </a:lnTo>
                <a:lnTo>
                  <a:pt x="188" y="3089"/>
                </a:lnTo>
                <a:lnTo>
                  <a:pt x="178" y="3110"/>
                </a:lnTo>
                <a:lnTo>
                  <a:pt x="170" y="3132"/>
                </a:lnTo>
                <a:lnTo>
                  <a:pt x="24" y="3557"/>
                </a:lnTo>
                <a:lnTo>
                  <a:pt x="17" y="3580"/>
                </a:lnTo>
                <a:lnTo>
                  <a:pt x="12" y="3602"/>
                </a:lnTo>
                <a:lnTo>
                  <a:pt x="7" y="3624"/>
                </a:lnTo>
                <a:lnTo>
                  <a:pt x="4" y="3646"/>
                </a:lnTo>
                <a:lnTo>
                  <a:pt x="2" y="3670"/>
                </a:lnTo>
                <a:lnTo>
                  <a:pt x="0" y="3692"/>
                </a:lnTo>
                <a:lnTo>
                  <a:pt x="0" y="3714"/>
                </a:lnTo>
                <a:lnTo>
                  <a:pt x="1" y="3736"/>
                </a:lnTo>
                <a:lnTo>
                  <a:pt x="3" y="3758"/>
                </a:lnTo>
                <a:lnTo>
                  <a:pt x="6" y="3780"/>
                </a:lnTo>
                <a:lnTo>
                  <a:pt x="11" y="3801"/>
                </a:lnTo>
                <a:lnTo>
                  <a:pt x="16" y="3821"/>
                </a:lnTo>
                <a:lnTo>
                  <a:pt x="22" y="3843"/>
                </a:lnTo>
                <a:lnTo>
                  <a:pt x="29" y="3862"/>
                </a:lnTo>
                <a:lnTo>
                  <a:pt x="37" y="3882"/>
                </a:lnTo>
                <a:lnTo>
                  <a:pt x="46" y="3900"/>
                </a:lnTo>
                <a:lnTo>
                  <a:pt x="56" y="3919"/>
                </a:lnTo>
                <a:lnTo>
                  <a:pt x="67" y="3936"/>
                </a:lnTo>
                <a:lnTo>
                  <a:pt x="79" y="3952"/>
                </a:lnTo>
                <a:lnTo>
                  <a:pt x="91" y="3968"/>
                </a:lnTo>
                <a:lnTo>
                  <a:pt x="105" y="3982"/>
                </a:lnTo>
                <a:lnTo>
                  <a:pt x="119" y="3996"/>
                </a:lnTo>
                <a:lnTo>
                  <a:pt x="134" y="4009"/>
                </a:lnTo>
                <a:lnTo>
                  <a:pt x="150" y="4021"/>
                </a:lnTo>
                <a:lnTo>
                  <a:pt x="166" y="4031"/>
                </a:lnTo>
                <a:lnTo>
                  <a:pt x="183" y="4040"/>
                </a:lnTo>
                <a:lnTo>
                  <a:pt x="202" y="4048"/>
                </a:lnTo>
                <a:lnTo>
                  <a:pt x="221" y="4055"/>
                </a:lnTo>
                <a:lnTo>
                  <a:pt x="241" y="4060"/>
                </a:lnTo>
                <a:lnTo>
                  <a:pt x="261" y="4064"/>
                </a:lnTo>
                <a:lnTo>
                  <a:pt x="281" y="4066"/>
                </a:lnTo>
                <a:lnTo>
                  <a:pt x="303" y="4067"/>
                </a:lnTo>
                <a:lnTo>
                  <a:pt x="787" y="4067"/>
                </a:lnTo>
                <a:lnTo>
                  <a:pt x="762" y="4136"/>
                </a:lnTo>
                <a:lnTo>
                  <a:pt x="739" y="4201"/>
                </a:lnTo>
                <a:lnTo>
                  <a:pt x="717" y="4260"/>
                </a:lnTo>
                <a:lnTo>
                  <a:pt x="697" y="4315"/>
                </a:lnTo>
                <a:lnTo>
                  <a:pt x="658" y="4411"/>
                </a:lnTo>
                <a:lnTo>
                  <a:pt x="626" y="4489"/>
                </a:lnTo>
                <a:lnTo>
                  <a:pt x="601" y="4549"/>
                </a:lnTo>
                <a:lnTo>
                  <a:pt x="581" y="4591"/>
                </a:lnTo>
                <a:lnTo>
                  <a:pt x="570" y="4617"/>
                </a:lnTo>
                <a:lnTo>
                  <a:pt x="566" y="4625"/>
                </a:lnTo>
                <a:lnTo>
                  <a:pt x="559" y="4639"/>
                </a:lnTo>
                <a:lnTo>
                  <a:pt x="553" y="4658"/>
                </a:lnTo>
                <a:lnTo>
                  <a:pt x="546" y="4681"/>
                </a:lnTo>
                <a:lnTo>
                  <a:pt x="540" y="4708"/>
                </a:lnTo>
                <a:lnTo>
                  <a:pt x="535" y="4736"/>
                </a:lnTo>
                <a:lnTo>
                  <a:pt x="530" y="4767"/>
                </a:lnTo>
                <a:lnTo>
                  <a:pt x="525" y="4800"/>
                </a:lnTo>
                <a:lnTo>
                  <a:pt x="521" y="4833"/>
                </a:lnTo>
                <a:lnTo>
                  <a:pt x="513" y="4900"/>
                </a:lnTo>
                <a:lnTo>
                  <a:pt x="508" y="4963"/>
                </a:lnTo>
                <a:lnTo>
                  <a:pt x="504" y="5015"/>
                </a:lnTo>
                <a:lnTo>
                  <a:pt x="503" y="5053"/>
                </a:lnTo>
                <a:lnTo>
                  <a:pt x="503" y="8237"/>
                </a:lnTo>
                <a:lnTo>
                  <a:pt x="504" y="8259"/>
                </a:lnTo>
                <a:lnTo>
                  <a:pt x="505" y="8280"/>
                </a:lnTo>
                <a:lnTo>
                  <a:pt x="508" y="8301"/>
                </a:lnTo>
                <a:lnTo>
                  <a:pt x="512" y="8323"/>
                </a:lnTo>
                <a:lnTo>
                  <a:pt x="516" y="8343"/>
                </a:lnTo>
                <a:lnTo>
                  <a:pt x="522" y="8363"/>
                </a:lnTo>
                <a:lnTo>
                  <a:pt x="529" y="8383"/>
                </a:lnTo>
                <a:lnTo>
                  <a:pt x="536" y="8403"/>
                </a:lnTo>
                <a:lnTo>
                  <a:pt x="545" y="8421"/>
                </a:lnTo>
                <a:lnTo>
                  <a:pt x="555" y="8440"/>
                </a:lnTo>
                <a:lnTo>
                  <a:pt x="565" y="8457"/>
                </a:lnTo>
                <a:lnTo>
                  <a:pt x="576" y="8474"/>
                </a:lnTo>
                <a:lnTo>
                  <a:pt x="588" y="8492"/>
                </a:lnTo>
                <a:lnTo>
                  <a:pt x="600" y="8507"/>
                </a:lnTo>
                <a:lnTo>
                  <a:pt x="613" y="8523"/>
                </a:lnTo>
                <a:lnTo>
                  <a:pt x="627" y="8537"/>
                </a:lnTo>
                <a:lnTo>
                  <a:pt x="642" y="8551"/>
                </a:lnTo>
                <a:lnTo>
                  <a:pt x="657" y="8564"/>
                </a:lnTo>
                <a:lnTo>
                  <a:pt x="673" y="8578"/>
                </a:lnTo>
                <a:lnTo>
                  <a:pt x="690" y="8590"/>
                </a:lnTo>
                <a:lnTo>
                  <a:pt x="707" y="8600"/>
                </a:lnTo>
                <a:lnTo>
                  <a:pt x="725" y="8611"/>
                </a:lnTo>
                <a:lnTo>
                  <a:pt x="743" y="8620"/>
                </a:lnTo>
                <a:lnTo>
                  <a:pt x="762" y="8628"/>
                </a:lnTo>
                <a:lnTo>
                  <a:pt x="781" y="8636"/>
                </a:lnTo>
                <a:lnTo>
                  <a:pt x="801" y="8642"/>
                </a:lnTo>
                <a:lnTo>
                  <a:pt x="821" y="8648"/>
                </a:lnTo>
                <a:lnTo>
                  <a:pt x="842" y="8653"/>
                </a:lnTo>
                <a:lnTo>
                  <a:pt x="862" y="8657"/>
                </a:lnTo>
                <a:lnTo>
                  <a:pt x="883" y="8660"/>
                </a:lnTo>
                <a:lnTo>
                  <a:pt x="905" y="8662"/>
                </a:lnTo>
                <a:lnTo>
                  <a:pt x="927" y="8662"/>
                </a:lnTo>
                <a:lnTo>
                  <a:pt x="1095" y="8662"/>
                </a:lnTo>
                <a:lnTo>
                  <a:pt x="1342" y="8061"/>
                </a:lnTo>
                <a:lnTo>
                  <a:pt x="1371" y="7998"/>
                </a:lnTo>
                <a:lnTo>
                  <a:pt x="1403" y="7938"/>
                </a:lnTo>
                <a:lnTo>
                  <a:pt x="1437" y="7881"/>
                </a:lnTo>
                <a:lnTo>
                  <a:pt x="1473" y="7826"/>
                </a:lnTo>
                <a:lnTo>
                  <a:pt x="1511" y="7774"/>
                </a:lnTo>
                <a:lnTo>
                  <a:pt x="1551" y="7725"/>
                </a:lnTo>
                <a:lnTo>
                  <a:pt x="1592" y="7678"/>
                </a:lnTo>
                <a:lnTo>
                  <a:pt x="1635" y="7634"/>
                </a:lnTo>
                <a:lnTo>
                  <a:pt x="1680" y="7591"/>
                </a:lnTo>
                <a:lnTo>
                  <a:pt x="1725" y="7552"/>
                </a:lnTo>
                <a:lnTo>
                  <a:pt x="1772" y="7514"/>
                </a:lnTo>
                <a:lnTo>
                  <a:pt x="1820" y="7478"/>
                </a:lnTo>
                <a:lnTo>
                  <a:pt x="1869" y="7444"/>
                </a:lnTo>
                <a:lnTo>
                  <a:pt x="1919" y="7413"/>
                </a:lnTo>
                <a:lnTo>
                  <a:pt x="1969" y="7383"/>
                </a:lnTo>
                <a:lnTo>
                  <a:pt x="2019" y="7355"/>
                </a:lnTo>
                <a:lnTo>
                  <a:pt x="2071" y="7329"/>
                </a:lnTo>
                <a:lnTo>
                  <a:pt x="2122" y="7304"/>
                </a:lnTo>
                <a:lnTo>
                  <a:pt x="2174" y="7281"/>
                </a:lnTo>
                <a:lnTo>
                  <a:pt x="2225" y="7258"/>
                </a:lnTo>
                <a:lnTo>
                  <a:pt x="2277" y="7238"/>
                </a:lnTo>
                <a:lnTo>
                  <a:pt x="2328" y="7219"/>
                </a:lnTo>
                <a:lnTo>
                  <a:pt x="2378" y="7202"/>
                </a:lnTo>
                <a:lnTo>
                  <a:pt x="2429" y="7184"/>
                </a:lnTo>
                <a:lnTo>
                  <a:pt x="2478" y="7168"/>
                </a:lnTo>
                <a:lnTo>
                  <a:pt x="2527" y="7154"/>
                </a:lnTo>
                <a:lnTo>
                  <a:pt x="2574" y="7140"/>
                </a:lnTo>
                <a:lnTo>
                  <a:pt x="2621" y="7127"/>
                </a:lnTo>
                <a:lnTo>
                  <a:pt x="2711" y="7103"/>
                </a:lnTo>
                <a:lnTo>
                  <a:pt x="2795" y="7082"/>
                </a:lnTo>
                <a:lnTo>
                  <a:pt x="2921" y="7049"/>
                </a:lnTo>
                <a:lnTo>
                  <a:pt x="2939" y="7044"/>
                </a:lnTo>
                <a:lnTo>
                  <a:pt x="2963" y="7037"/>
                </a:lnTo>
                <a:lnTo>
                  <a:pt x="2994" y="7029"/>
                </a:lnTo>
                <a:lnTo>
                  <a:pt x="3034" y="7020"/>
                </a:lnTo>
                <a:lnTo>
                  <a:pt x="3080" y="7010"/>
                </a:lnTo>
                <a:lnTo>
                  <a:pt x="3135" y="6999"/>
                </a:lnTo>
                <a:lnTo>
                  <a:pt x="3197" y="6988"/>
                </a:lnTo>
                <a:lnTo>
                  <a:pt x="3268" y="6976"/>
                </a:lnTo>
                <a:lnTo>
                  <a:pt x="3348" y="6964"/>
                </a:lnTo>
                <a:lnTo>
                  <a:pt x="3438" y="6952"/>
                </a:lnTo>
                <a:lnTo>
                  <a:pt x="3537" y="6940"/>
                </a:lnTo>
                <a:lnTo>
                  <a:pt x="3645" y="6927"/>
                </a:lnTo>
                <a:lnTo>
                  <a:pt x="3764" y="6915"/>
                </a:lnTo>
                <a:lnTo>
                  <a:pt x="3894" y="6904"/>
                </a:lnTo>
                <a:lnTo>
                  <a:pt x="4033" y="6893"/>
                </a:lnTo>
                <a:lnTo>
                  <a:pt x="4184" y="6883"/>
                </a:lnTo>
                <a:close/>
                <a:moveTo>
                  <a:pt x="1971" y="4834"/>
                </a:moveTo>
                <a:lnTo>
                  <a:pt x="1992" y="4835"/>
                </a:lnTo>
                <a:lnTo>
                  <a:pt x="2016" y="4836"/>
                </a:lnTo>
                <a:lnTo>
                  <a:pt x="2041" y="4839"/>
                </a:lnTo>
                <a:lnTo>
                  <a:pt x="2066" y="4843"/>
                </a:lnTo>
                <a:lnTo>
                  <a:pt x="2093" y="4848"/>
                </a:lnTo>
                <a:lnTo>
                  <a:pt x="2120" y="4854"/>
                </a:lnTo>
                <a:lnTo>
                  <a:pt x="2149" y="4861"/>
                </a:lnTo>
                <a:lnTo>
                  <a:pt x="2178" y="4870"/>
                </a:lnTo>
                <a:lnTo>
                  <a:pt x="2208" y="4879"/>
                </a:lnTo>
                <a:lnTo>
                  <a:pt x="2239" y="4888"/>
                </a:lnTo>
                <a:lnTo>
                  <a:pt x="2270" y="4898"/>
                </a:lnTo>
                <a:lnTo>
                  <a:pt x="2302" y="4909"/>
                </a:lnTo>
                <a:lnTo>
                  <a:pt x="2367" y="4932"/>
                </a:lnTo>
                <a:lnTo>
                  <a:pt x="2434" y="4959"/>
                </a:lnTo>
                <a:lnTo>
                  <a:pt x="2501" y="4986"/>
                </a:lnTo>
                <a:lnTo>
                  <a:pt x="2569" y="5015"/>
                </a:lnTo>
                <a:lnTo>
                  <a:pt x="2636" y="5045"/>
                </a:lnTo>
                <a:lnTo>
                  <a:pt x="2703" y="5075"/>
                </a:lnTo>
                <a:lnTo>
                  <a:pt x="2768" y="5105"/>
                </a:lnTo>
                <a:lnTo>
                  <a:pt x="2831" y="5136"/>
                </a:lnTo>
                <a:lnTo>
                  <a:pt x="2892" y="5165"/>
                </a:lnTo>
                <a:lnTo>
                  <a:pt x="2950" y="5193"/>
                </a:lnTo>
                <a:lnTo>
                  <a:pt x="3072" y="5252"/>
                </a:lnTo>
                <a:lnTo>
                  <a:pt x="3194" y="5310"/>
                </a:lnTo>
                <a:lnTo>
                  <a:pt x="3254" y="5339"/>
                </a:lnTo>
                <a:lnTo>
                  <a:pt x="3310" y="5369"/>
                </a:lnTo>
                <a:lnTo>
                  <a:pt x="3337" y="5385"/>
                </a:lnTo>
                <a:lnTo>
                  <a:pt x="3364" y="5401"/>
                </a:lnTo>
                <a:lnTo>
                  <a:pt x="3391" y="5416"/>
                </a:lnTo>
                <a:lnTo>
                  <a:pt x="3416" y="5432"/>
                </a:lnTo>
                <a:lnTo>
                  <a:pt x="3440" y="5448"/>
                </a:lnTo>
                <a:lnTo>
                  <a:pt x="3463" y="5465"/>
                </a:lnTo>
                <a:lnTo>
                  <a:pt x="3484" y="5483"/>
                </a:lnTo>
                <a:lnTo>
                  <a:pt x="3506" y="5500"/>
                </a:lnTo>
                <a:lnTo>
                  <a:pt x="3526" y="5518"/>
                </a:lnTo>
                <a:lnTo>
                  <a:pt x="3544" y="5536"/>
                </a:lnTo>
                <a:lnTo>
                  <a:pt x="3561" y="5555"/>
                </a:lnTo>
                <a:lnTo>
                  <a:pt x="3576" y="5575"/>
                </a:lnTo>
                <a:lnTo>
                  <a:pt x="3590" y="5594"/>
                </a:lnTo>
                <a:lnTo>
                  <a:pt x="3602" y="5615"/>
                </a:lnTo>
                <a:lnTo>
                  <a:pt x="3612" y="5635"/>
                </a:lnTo>
                <a:lnTo>
                  <a:pt x="3621" y="5658"/>
                </a:lnTo>
                <a:lnTo>
                  <a:pt x="3629" y="5680"/>
                </a:lnTo>
                <a:lnTo>
                  <a:pt x="3634" y="5703"/>
                </a:lnTo>
                <a:lnTo>
                  <a:pt x="3637" y="5727"/>
                </a:lnTo>
                <a:lnTo>
                  <a:pt x="3638" y="5751"/>
                </a:lnTo>
                <a:lnTo>
                  <a:pt x="3638" y="5774"/>
                </a:lnTo>
                <a:lnTo>
                  <a:pt x="3637" y="5795"/>
                </a:lnTo>
                <a:lnTo>
                  <a:pt x="3635" y="5817"/>
                </a:lnTo>
                <a:lnTo>
                  <a:pt x="3632" y="5837"/>
                </a:lnTo>
                <a:lnTo>
                  <a:pt x="3629" y="5857"/>
                </a:lnTo>
                <a:lnTo>
                  <a:pt x="3624" y="5875"/>
                </a:lnTo>
                <a:lnTo>
                  <a:pt x="3618" y="5893"/>
                </a:lnTo>
                <a:lnTo>
                  <a:pt x="3611" y="5911"/>
                </a:lnTo>
                <a:lnTo>
                  <a:pt x="3604" y="5928"/>
                </a:lnTo>
                <a:lnTo>
                  <a:pt x="3596" y="5943"/>
                </a:lnTo>
                <a:lnTo>
                  <a:pt x="3586" y="5958"/>
                </a:lnTo>
                <a:lnTo>
                  <a:pt x="3576" y="5972"/>
                </a:lnTo>
                <a:lnTo>
                  <a:pt x="3564" y="5986"/>
                </a:lnTo>
                <a:lnTo>
                  <a:pt x="3552" y="5999"/>
                </a:lnTo>
                <a:lnTo>
                  <a:pt x="3538" y="6011"/>
                </a:lnTo>
                <a:lnTo>
                  <a:pt x="3523" y="6022"/>
                </a:lnTo>
                <a:lnTo>
                  <a:pt x="3507" y="6033"/>
                </a:lnTo>
                <a:lnTo>
                  <a:pt x="3488" y="6043"/>
                </a:lnTo>
                <a:lnTo>
                  <a:pt x="3469" y="6052"/>
                </a:lnTo>
                <a:lnTo>
                  <a:pt x="3449" y="6060"/>
                </a:lnTo>
                <a:lnTo>
                  <a:pt x="3427" y="6068"/>
                </a:lnTo>
                <a:lnTo>
                  <a:pt x="3404" y="6076"/>
                </a:lnTo>
                <a:lnTo>
                  <a:pt x="3380" y="6082"/>
                </a:lnTo>
                <a:lnTo>
                  <a:pt x="3353" y="6088"/>
                </a:lnTo>
                <a:lnTo>
                  <a:pt x="3326" y="6093"/>
                </a:lnTo>
                <a:lnTo>
                  <a:pt x="3297" y="6097"/>
                </a:lnTo>
                <a:lnTo>
                  <a:pt x="3267" y="6101"/>
                </a:lnTo>
                <a:lnTo>
                  <a:pt x="3234" y="6104"/>
                </a:lnTo>
                <a:lnTo>
                  <a:pt x="3200" y="6106"/>
                </a:lnTo>
                <a:lnTo>
                  <a:pt x="3165" y="6108"/>
                </a:lnTo>
                <a:lnTo>
                  <a:pt x="3127" y="6109"/>
                </a:lnTo>
                <a:lnTo>
                  <a:pt x="3088" y="6109"/>
                </a:lnTo>
                <a:lnTo>
                  <a:pt x="2526" y="6109"/>
                </a:lnTo>
                <a:lnTo>
                  <a:pt x="2478" y="6109"/>
                </a:lnTo>
                <a:lnTo>
                  <a:pt x="2432" y="6109"/>
                </a:lnTo>
                <a:lnTo>
                  <a:pt x="2384" y="6107"/>
                </a:lnTo>
                <a:lnTo>
                  <a:pt x="2338" y="6106"/>
                </a:lnTo>
                <a:lnTo>
                  <a:pt x="2292" y="6103"/>
                </a:lnTo>
                <a:lnTo>
                  <a:pt x="2246" y="6100"/>
                </a:lnTo>
                <a:lnTo>
                  <a:pt x="2201" y="6097"/>
                </a:lnTo>
                <a:lnTo>
                  <a:pt x="2156" y="6093"/>
                </a:lnTo>
                <a:lnTo>
                  <a:pt x="2112" y="6088"/>
                </a:lnTo>
                <a:lnTo>
                  <a:pt x="2069" y="6082"/>
                </a:lnTo>
                <a:lnTo>
                  <a:pt x="2028" y="6075"/>
                </a:lnTo>
                <a:lnTo>
                  <a:pt x="1986" y="6067"/>
                </a:lnTo>
                <a:lnTo>
                  <a:pt x="1946" y="6059"/>
                </a:lnTo>
                <a:lnTo>
                  <a:pt x="1908" y="6050"/>
                </a:lnTo>
                <a:lnTo>
                  <a:pt x="1869" y="6039"/>
                </a:lnTo>
                <a:lnTo>
                  <a:pt x="1834" y="6028"/>
                </a:lnTo>
                <a:lnTo>
                  <a:pt x="1799" y="6016"/>
                </a:lnTo>
                <a:lnTo>
                  <a:pt x="1766" y="6003"/>
                </a:lnTo>
                <a:lnTo>
                  <a:pt x="1734" y="5989"/>
                </a:lnTo>
                <a:lnTo>
                  <a:pt x="1705" y="5973"/>
                </a:lnTo>
                <a:lnTo>
                  <a:pt x="1677" y="5956"/>
                </a:lnTo>
                <a:lnTo>
                  <a:pt x="1651" y="5938"/>
                </a:lnTo>
                <a:lnTo>
                  <a:pt x="1627" y="5919"/>
                </a:lnTo>
                <a:lnTo>
                  <a:pt x="1606" y="5899"/>
                </a:lnTo>
                <a:lnTo>
                  <a:pt x="1586" y="5877"/>
                </a:lnTo>
                <a:lnTo>
                  <a:pt x="1569" y="5854"/>
                </a:lnTo>
                <a:lnTo>
                  <a:pt x="1554" y="5829"/>
                </a:lnTo>
                <a:lnTo>
                  <a:pt x="1542" y="5803"/>
                </a:lnTo>
                <a:lnTo>
                  <a:pt x="1532" y="5776"/>
                </a:lnTo>
                <a:lnTo>
                  <a:pt x="1525" y="5747"/>
                </a:lnTo>
                <a:lnTo>
                  <a:pt x="1520" y="5716"/>
                </a:lnTo>
                <a:lnTo>
                  <a:pt x="1519" y="5684"/>
                </a:lnTo>
                <a:lnTo>
                  <a:pt x="1519" y="5259"/>
                </a:lnTo>
                <a:lnTo>
                  <a:pt x="1519" y="5222"/>
                </a:lnTo>
                <a:lnTo>
                  <a:pt x="1521" y="5186"/>
                </a:lnTo>
                <a:lnTo>
                  <a:pt x="1524" y="5154"/>
                </a:lnTo>
                <a:lnTo>
                  <a:pt x="1529" y="5122"/>
                </a:lnTo>
                <a:lnTo>
                  <a:pt x="1534" y="5094"/>
                </a:lnTo>
                <a:lnTo>
                  <a:pt x="1541" y="5067"/>
                </a:lnTo>
                <a:lnTo>
                  <a:pt x="1549" y="5043"/>
                </a:lnTo>
                <a:lnTo>
                  <a:pt x="1557" y="5019"/>
                </a:lnTo>
                <a:lnTo>
                  <a:pt x="1567" y="4998"/>
                </a:lnTo>
                <a:lnTo>
                  <a:pt x="1577" y="4979"/>
                </a:lnTo>
                <a:lnTo>
                  <a:pt x="1588" y="4961"/>
                </a:lnTo>
                <a:lnTo>
                  <a:pt x="1600" y="4944"/>
                </a:lnTo>
                <a:lnTo>
                  <a:pt x="1613" y="4929"/>
                </a:lnTo>
                <a:lnTo>
                  <a:pt x="1627" y="4915"/>
                </a:lnTo>
                <a:lnTo>
                  <a:pt x="1642" y="4903"/>
                </a:lnTo>
                <a:lnTo>
                  <a:pt x="1658" y="4893"/>
                </a:lnTo>
                <a:lnTo>
                  <a:pt x="1674" y="4883"/>
                </a:lnTo>
                <a:lnTo>
                  <a:pt x="1690" y="4875"/>
                </a:lnTo>
                <a:lnTo>
                  <a:pt x="1707" y="4867"/>
                </a:lnTo>
                <a:lnTo>
                  <a:pt x="1725" y="4860"/>
                </a:lnTo>
                <a:lnTo>
                  <a:pt x="1743" y="4854"/>
                </a:lnTo>
                <a:lnTo>
                  <a:pt x="1762" y="4849"/>
                </a:lnTo>
                <a:lnTo>
                  <a:pt x="1782" y="4845"/>
                </a:lnTo>
                <a:lnTo>
                  <a:pt x="1802" y="4842"/>
                </a:lnTo>
                <a:lnTo>
                  <a:pt x="1822" y="4840"/>
                </a:lnTo>
                <a:lnTo>
                  <a:pt x="1842" y="4838"/>
                </a:lnTo>
                <a:lnTo>
                  <a:pt x="1863" y="4836"/>
                </a:lnTo>
                <a:lnTo>
                  <a:pt x="1884" y="4835"/>
                </a:lnTo>
                <a:lnTo>
                  <a:pt x="1927" y="4834"/>
                </a:lnTo>
                <a:lnTo>
                  <a:pt x="1971" y="4834"/>
                </a:lnTo>
                <a:close/>
                <a:moveTo>
                  <a:pt x="8090" y="13637"/>
                </a:moveTo>
                <a:lnTo>
                  <a:pt x="8052" y="13637"/>
                </a:lnTo>
                <a:lnTo>
                  <a:pt x="8014" y="13636"/>
                </a:lnTo>
                <a:lnTo>
                  <a:pt x="7979" y="13634"/>
                </a:lnTo>
                <a:lnTo>
                  <a:pt x="7945" y="13632"/>
                </a:lnTo>
                <a:lnTo>
                  <a:pt x="7912" y="13629"/>
                </a:lnTo>
                <a:lnTo>
                  <a:pt x="7882" y="13625"/>
                </a:lnTo>
                <a:lnTo>
                  <a:pt x="7853" y="13621"/>
                </a:lnTo>
                <a:lnTo>
                  <a:pt x="7826" y="13615"/>
                </a:lnTo>
                <a:lnTo>
                  <a:pt x="7800" y="13610"/>
                </a:lnTo>
                <a:lnTo>
                  <a:pt x="7774" y="13603"/>
                </a:lnTo>
                <a:lnTo>
                  <a:pt x="7752" y="13596"/>
                </a:lnTo>
                <a:lnTo>
                  <a:pt x="7730" y="13588"/>
                </a:lnTo>
                <a:lnTo>
                  <a:pt x="7710" y="13580"/>
                </a:lnTo>
                <a:lnTo>
                  <a:pt x="7691" y="13571"/>
                </a:lnTo>
                <a:lnTo>
                  <a:pt x="7672" y="13560"/>
                </a:lnTo>
                <a:lnTo>
                  <a:pt x="7656" y="13549"/>
                </a:lnTo>
                <a:lnTo>
                  <a:pt x="7641" y="13538"/>
                </a:lnTo>
                <a:lnTo>
                  <a:pt x="7627" y="13526"/>
                </a:lnTo>
                <a:lnTo>
                  <a:pt x="7614" y="13513"/>
                </a:lnTo>
                <a:lnTo>
                  <a:pt x="7603" y="13500"/>
                </a:lnTo>
                <a:lnTo>
                  <a:pt x="7592" y="13485"/>
                </a:lnTo>
                <a:lnTo>
                  <a:pt x="7583" y="13470"/>
                </a:lnTo>
                <a:lnTo>
                  <a:pt x="7575" y="13454"/>
                </a:lnTo>
                <a:lnTo>
                  <a:pt x="7567" y="13438"/>
                </a:lnTo>
                <a:lnTo>
                  <a:pt x="7561" y="13420"/>
                </a:lnTo>
                <a:lnTo>
                  <a:pt x="7556" y="13402"/>
                </a:lnTo>
                <a:lnTo>
                  <a:pt x="7551" y="13383"/>
                </a:lnTo>
                <a:lnTo>
                  <a:pt x="7546" y="13363"/>
                </a:lnTo>
                <a:lnTo>
                  <a:pt x="7544" y="13343"/>
                </a:lnTo>
                <a:lnTo>
                  <a:pt x="7542" y="13323"/>
                </a:lnTo>
                <a:lnTo>
                  <a:pt x="7541" y="13300"/>
                </a:lnTo>
                <a:lnTo>
                  <a:pt x="7540" y="13277"/>
                </a:lnTo>
                <a:lnTo>
                  <a:pt x="7541" y="13253"/>
                </a:lnTo>
                <a:lnTo>
                  <a:pt x="7544" y="13230"/>
                </a:lnTo>
                <a:lnTo>
                  <a:pt x="7549" y="13206"/>
                </a:lnTo>
                <a:lnTo>
                  <a:pt x="7557" y="13184"/>
                </a:lnTo>
                <a:lnTo>
                  <a:pt x="7566" y="13162"/>
                </a:lnTo>
                <a:lnTo>
                  <a:pt x="7577" y="13141"/>
                </a:lnTo>
                <a:lnTo>
                  <a:pt x="7589" y="13120"/>
                </a:lnTo>
                <a:lnTo>
                  <a:pt x="7603" y="13100"/>
                </a:lnTo>
                <a:lnTo>
                  <a:pt x="7618" y="13081"/>
                </a:lnTo>
                <a:lnTo>
                  <a:pt x="7635" y="13062"/>
                </a:lnTo>
                <a:lnTo>
                  <a:pt x="7653" y="13043"/>
                </a:lnTo>
                <a:lnTo>
                  <a:pt x="7672" y="13026"/>
                </a:lnTo>
                <a:lnTo>
                  <a:pt x="7694" y="13008"/>
                </a:lnTo>
                <a:lnTo>
                  <a:pt x="7716" y="12991"/>
                </a:lnTo>
                <a:lnTo>
                  <a:pt x="7739" y="12975"/>
                </a:lnTo>
                <a:lnTo>
                  <a:pt x="7763" y="12958"/>
                </a:lnTo>
                <a:lnTo>
                  <a:pt x="7788" y="12942"/>
                </a:lnTo>
                <a:lnTo>
                  <a:pt x="7814" y="12926"/>
                </a:lnTo>
                <a:lnTo>
                  <a:pt x="7841" y="12911"/>
                </a:lnTo>
                <a:lnTo>
                  <a:pt x="7868" y="12896"/>
                </a:lnTo>
                <a:lnTo>
                  <a:pt x="7926" y="12865"/>
                </a:lnTo>
                <a:lnTo>
                  <a:pt x="7984" y="12836"/>
                </a:lnTo>
                <a:lnTo>
                  <a:pt x="8106" y="12777"/>
                </a:lnTo>
                <a:lnTo>
                  <a:pt x="8229" y="12719"/>
                </a:lnTo>
                <a:lnTo>
                  <a:pt x="8286" y="12691"/>
                </a:lnTo>
                <a:lnTo>
                  <a:pt x="8348" y="12662"/>
                </a:lnTo>
                <a:lnTo>
                  <a:pt x="8411" y="12632"/>
                </a:lnTo>
                <a:lnTo>
                  <a:pt x="8476" y="12601"/>
                </a:lnTo>
                <a:lnTo>
                  <a:pt x="8543" y="12571"/>
                </a:lnTo>
                <a:lnTo>
                  <a:pt x="8610" y="12542"/>
                </a:lnTo>
                <a:lnTo>
                  <a:pt x="8678" y="12512"/>
                </a:lnTo>
                <a:lnTo>
                  <a:pt x="8745" y="12485"/>
                </a:lnTo>
                <a:lnTo>
                  <a:pt x="8812" y="12460"/>
                </a:lnTo>
                <a:lnTo>
                  <a:pt x="8877" y="12435"/>
                </a:lnTo>
                <a:lnTo>
                  <a:pt x="8909" y="12424"/>
                </a:lnTo>
                <a:lnTo>
                  <a:pt x="8941" y="12414"/>
                </a:lnTo>
                <a:lnTo>
                  <a:pt x="8971" y="12405"/>
                </a:lnTo>
                <a:lnTo>
                  <a:pt x="9001" y="12396"/>
                </a:lnTo>
                <a:lnTo>
                  <a:pt x="9031" y="12388"/>
                </a:lnTo>
                <a:lnTo>
                  <a:pt x="9059" y="12381"/>
                </a:lnTo>
                <a:lnTo>
                  <a:pt x="9087" y="12375"/>
                </a:lnTo>
                <a:lnTo>
                  <a:pt x="9113" y="12370"/>
                </a:lnTo>
                <a:lnTo>
                  <a:pt x="9138" y="12366"/>
                </a:lnTo>
                <a:lnTo>
                  <a:pt x="9164" y="12364"/>
                </a:lnTo>
                <a:lnTo>
                  <a:pt x="9187" y="12362"/>
                </a:lnTo>
                <a:lnTo>
                  <a:pt x="9209" y="12361"/>
                </a:lnTo>
                <a:lnTo>
                  <a:pt x="9252" y="12361"/>
                </a:lnTo>
                <a:lnTo>
                  <a:pt x="9296" y="12363"/>
                </a:lnTo>
                <a:lnTo>
                  <a:pt x="9317" y="12364"/>
                </a:lnTo>
                <a:lnTo>
                  <a:pt x="9337" y="12365"/>
                </a:lnTo>
                <a:lnTo>
                  <a:pt x="9358" y="12367"/>
                </a:lnTo>
                <a:lnTo>
                  <a:pt x="9378" y="12370"/>
                </a:lnTo>
                <a:lnTo>
                  <a:pt x="9398" y="12373"/>
                </a:lnTo>
                <a:lnTo>
                  <a:pt x="9418" y="12377"/>
                </a:lnTo>
                <a:lnTo>
                  <a:pt x="9436" y="12382"/>
                </a:lnTo>
                <a:lnTo>
                  <a:pt x="9454" y="12387"/>
                </a:lnTo>
                <a:lnTo>
                  <a:pt x="9472" y="12394"/>
                </a:lnTo>
                <a:lnTo>
                  <a:pt x="9489" y="12401"/>
                </a:lnTo>
                <a:lnTo>
                  <a:pt x="9506" y="12410"/>
                </a:lnTo>
                <a:lnTo>
                  <a:pt x="9523" y="12419"/>
                </a:lnTo>
                <a:lnTo>
                  <a:pt x="9538" y="12430"/>
                </a:lnTo>
                <a:lnTo>
                  <a:pt x="9552" y="12443"/>
                </a:lnTo>
                <a:lnTo>
                  <a:pt x="9566" y="12456"/>
                </a:lnTo>
                <a:lnTo>
                  <a:pt x="9579" y="12471"/>
                </a:lnTo>
                <a:lnTo>
                  <a:pt x="9591" y="12487"/>
                </a:lnTo>
                <a:lnTo>
                  <a:pt x="9602" y="12505"/>
                </a:lnTo>
                <a:lnTo>
                  <a:pt x="9612" y="12525"/>
                </a:lnTo>
                <a:lnTo>
                  <a:pt x="9622" y="12547"/>
                </a:lnTo>
                <a:lnTo>
                  <a:pt x="9630" y="12569"/>
                </a:lnTo>
                <a:lnTo>
                  <a:pt x="9639" y="12594"/>
                </a:lnTo>
                <a:lnTo>
                  <a:pt x="9645" y="12621"/>
                </a:lnTo>
                <a:lnTo>
                  <a:pt x="9650" y="12650"/>
                </a:lnTo>
                <a:lnTo>
                  <a:pt x="9654" y="12680"/>
                </a:lnTo>
                <a:lnTo>
                  <a:pt x="9657" y="12714"/>
                </a:lnTo>
                <a:lnTo>
                  <a:pt x="9659" y="12748"/>
                </a:lnTo>
                <a:lnTo>
                  <a:pt x="9660" y="12785"/>
                </a:lnTo>
                <a:lnTo>
                  <a:pt x="9660" y="13211"/>
                </a:lnTo>
                <a:lnTo>
                  <a:pt x="9658" y="13244"/>
                </a:lnTo>
                <a:lnTo>
                  <a:pt x="9654" y="13274"/>
                </a:lnTo>
                <a:lnTo>
                  <a:pt x="9647" y="13302"/>
                </a:lnTo>
                <a:lnTo>
                  <a:pt x="9636" y="13331"/>
                </a:lnTo>
                <a:lnTo>
                  <a:pt x="9624" y="13356"/>
                </a:lnTo>
                <a:lnTo>
                  <a:pt x="9610" y="13381"/>
                </a:lnTo>
                <a:lnTo>
                  <a:pt x="9593" y="13404"/>
                </a:lnTo>
                <a:lnTo>
                  <a:pt x="9573" y="13426"/>
                </a:lnTo>
                <a:lnTo>
                  <a:pt x="9552" y="13446"/>
                </a:lnTo>
                <a:lnTo>
                  <a:pt x="9528" y="13465"/>
                </a:lnTo>
                <a:lnTo>
                  <a:pt x="9501" y="13484"/>
                </a:lnTo>
                <a:lnTo>
                  <a:pt x="9474" y="13501"/>
                </a:lnTo>
                <a:lnTo>
                  <a:pt x="9444" y="13516"/>
                </a:lnTo>
                <a:lnTo>
                  <a:pt x="9413" y="13530"/>
                </a:lnTo>
                <a:lnTo>
                  <a:pt x="9379" y="13543"/>
                </a:lnTo>
                <a:lnTo>
                  <a:pt x="9345" y="13556"/>
                </a:lnTo>
                <a:lnTo>
                  <a:pt x="9309" y="13568"/>
                </a:lnTo>
                <a:lnTo>
                  <a:pt x="9272" y="13578"/>
                </a:lnTo>
                <a:lnTo>
                  <a:pt x="9233" y="13587"/>
                </a:lnTo>
                <a:lnTo>
                  <a:pt x="9193" y="13595"/>
                </a:lnTo>
                <a:lnTo>
                  <a:pt x="9152" y="13603"/>
                </a:lnTo>
                <a:lnTo>
                  <a:pt x="9110" y="13609"/>
                </a:lnTo>
                <a:lnTo>
                  <a:pt x="9067" y="13615"/>
                </a:lnTo>
                <a:lnTo>
                  <a:pt x="9022" y="13620"/>
                </a:lnTo>
                <a:lnTo>
                  <a:pt x="8978" y="13624"/>
                </a:lnTo>
                <a:lnTo>
                  <a:pt x="8933" y="13628"/>
                </a:lnTo>
                <a:lnTo>
                  <a:pt x="8887" y="13631"/>
                </a:lnTo>
                <a:lnTo>
                  <a:pt x="8841" y="13633"/>
                </a:lnTo>
                <a:lnTo>
                  <a:pt x="8795" y="13635"/>
                </a:lnTo>
                <a:lnTo>
                  <a:pt x="8748" y="13636"/>
                </a:lnTo>
                <a:lnTo>
                  <a:pt x="8701" y="13637"/>
                </a:lnTo>
                <a:lnTo>
                  <a:pt x="8653" y="13637"/>
                </a:lnTo>
                <a:lnTo>
                  <a:pt x="8090" y="13637"/>
                </a:lnTo>
                <a:close/>
                <a:moveTo>
                  <a:pt x="5591" y="11084"/>
                </a:moveTo>
                <a:lnTo>
                  <a:pt x="5364" y="11083"/>
                </a:lnTo>
                <a:lnTo>
                  <a:pt x="5144" y="11080"/>
                </a:lnTo>
                <a:lnTo>
                  <a:pt x="4932" y="11075"/>
                </a:lnTo>
                <a:lnTo>
                  <a:pt x="4728" y="11067"/>
                </a:lnTo>
                <a:lnTo>
                  <a:pt x="4530" y="11057"/>
                </a:lnTo>
                <a:lnTo>
                  <a:pt x="4340" y="11047"/>
                </a:lnTo>
                <a:lnTo>
                  <a:pt x="4157" y="11035"/>
                </a:lnTo>
                <a:lnTo>
                  <a:pt x="3981" y="11022"/>
                </a:lnTo>
                <a:lnTo>
                  <a:pt x="3813" y="11008"/>
                </a:lnTo>
                <a:lnTo>
                  <a:pt x="3652" y="10992"/>
                </a:lnTo>
                <a:lnTo>
                  <a:pt x="3497" y="10975"/>
                </a:lnTo>
                <a:lnTo>
                  <a:pt x="3350" y="10958"/>
                </a:lnTo>
                <a:lnTo>
                  <a:pt x="3211" y="10941"/>
                </a:lnTo>
                <a:lnTo>
                  <a:pt x="3078" y="10923"/>
                </a:lnTo>
                <a:lnTo>
                  <a:pt x="2953" y="10905"/>
                </a:lnTo>
                <a:lnTo>
                  <a:pt x="2835" y="10886"/>
                </a:lnTo>
                <a:lnTo>
                  <a:pt x="2724" y="10867"/>
                </a:lnTo>
                <a:lnTo>
                  <a:pt x="2620" y="10849"/>
                </a:lnTo>
                <a:lnTo>
                  <a:pt x="2525" y="10831"/>
                </a:lnTo>
                <a:lnTo>
                  <a:pt x="2435" y="10814"/>
                </a:lnTo>
                <a:lnTo>
                  <a:pt x="2353" y="10796"/>
                </a:lnTo>
                <a:lnTo>
                  <a:pt x="2278" y="10780"/>
                </a:lnTo>
                <a:lnTo>
                  <a:pt x="2210" y="10764"/>
                </a:lnTo>
                <a:lnTo>
                  <a:pt x="2150" y="10750"/>
                </a:lnTo>
                <a:lnTo>
                  <a:pt x="2050" y="10725"/>
                </a:lnTo>
                <a:lnTo>
                  <a:pt x="1978" y="10705"/>
                </a:lnTo>
                <a:lnTo>
                  <a:pt x="1936" y="10692"/>
                </a:lnTo>
                <a:lnTo>
                  <a:pt x="1922" y="10688"/>
                </a:lnTo>
                <a:lnTo>
                  <a:pt x="1948" y="10587"/>
                </a:lnTo>
                <a:lnTo>
                  <a:pt x="1975" y="10490"/>
                </a:lnTo>
                <a:lnTo>
                  <a:pt x="2002" y="10396"/>
                </a:lnTo>
                <a:lnTo>
                  <a:pt x="2030" y="10304"/>
                </a:lnTo>
                <a:lnTo>
                  <a:pt x="2057" y="10216"/>
                </a:lnTo>
                <a:lnTo>
                  <a:pt x="2085" y="10131"/>
                </a:lnTo>
                <a:lnTo>
                  <a:pt x="2112" y="10048"/>
                </a:lnTo>
                <a:lnTo>
                  <a:pt x="2140" y="9969"/>
                </a:lnTo>
                <a:lnTo>
                  <a:pt x="2168" y="9892"/>
                </a:lnTo>
                <a:lnTo>
                  <a:pt x="2196" y="9818"/>
                </a:lnTo>
                <a:lnTo>
                  <a:pt x="2223" y="9747"/>
                </a:lnTo>
                <a:lnTo>
                  <a:pt x="2250" y="9678"/>
                </a:lnTo>
                <a:lnTo>
                  <a:pt x="2277" y="9613"/>
                </a:lnTo>
                <a:lnTo>
                  <a:pt x="2303" y="9550"/>
                </a:lnTo>
                <a:lnTo>
                  <a:pt x="2329" y="9489"/>
                </a:lnTo>
                <a:lnTo>
                  <a:pt x="2354" y="9432"/>
                </a:lnTo>
                <a:lnTo>
                  <a:pt x="2404" y="9322"/>
                </a:lnTo>
                <a:lnTo>
                  <a:pt x="2450" y="9223"/>
                </a:lnTo>
                <a:lnTo>
                  <a:pt x="2493" y="9132"/>
                </a:lnTo>
                <a:lnTo>
                  <a:pt x="2533" y="9051"/>
                </a:lnTo>
                <a:lnTo>
                  <a:pt x="2568" y="8977"/>
                </a:lnTo>
                <a:lnTo>
                  <a:pt x="2598" y="8911"/>
                </a:lnTo>
                <a:lnTo>
                  <a:pt x="2611" y="8882"/>
                </a:lnTo>
                <a:lnTo>
                  <a:pt x="2623" y="8854"/>
                </a:lnTo>
                <a:lnTo>
                  <a:pt x="2633" y="8828"/>
                </a:lnTo>
                <a:lnTo>
                  <a:pt x="2643" y="8802"/>
                </a:lnTo>
                <a:lnTo>
                  <a:pt x="2646" y="8796"/>
                </a:lnTo>
                <a:lnTo>
                  <a:pt x="2654" y="8780"/>
                </a:lnTo>
                <a:lnTo>
                  <a:pt x="2662" y="8769"/>
                </a:lnTo>
                <a:lnTo>
                  <a:pt x="2672" y="8756"/>
                </a:lnTo>
                <a:lnTo>
                  <a:pt x="2685" y="8741"/>
                </a:lnTo>
                <a:lnTo>
                  <a:pt x="2703" y="8724"/>
                </a:lnTo>
                <a:lnTo>
                  <a:pt x="2724" y="8707"/>
                </a:lnTo>
                <a:lnTo>
                  <a:pt x="2751" y="8688"/>
                </a:lnTo>
                <a:lnTo>
                  <a:pt x="2784" y="8668"/>
                </a:lnTo>
                <a:lnTo>
                  <a:pt x="2821" y="8646"/>
                </a:lnTo>
                <a:lnTo>
                  <a:pt x="2865" y="8625"/>
                </a:lnTo>
                <a:lnTo>
                  <a:pt x="2917" y="8603"/>
                </a:lnTo>
                <a:lnTo>
                  <a:pt x="2975" y="8581"/>
                </a:lnTo>
                <a:lnTo>
                  <a:pt x="3042" y="8558"/>
                </a:lnTo>
                <a:lnTo>
                  <a:pt x="3117" y="8536"/>
                </a:lnTo>
                <a:lnTo>
                  <a:pt x="3201" y="8514"/>
                </a:lnTo>
                <a:lnTo>
                  <a:pt x="3294" y="8492"/>
                </a:lnTo>
                <a:lnTo>
                  <a:pt x="3398" y="8470"/>
                </a:lnTo>
                <a:lnTo>
                  <a:pt x="3511" y="8449"/>
                </a:lnTo>
                <a:lnTo>
                  <a:pt x="3636" y="8429"/>
                </a:lnTo>
                <a:lnTo>
                  <a:pt x="3771" y="8411"/>
                </a:lnTo>
                <a:lnTo>
                  <a:pt x="3919" y="8393"/>
                </a:lnTo>
                <a:lnTo>
                  <a:pt x="4079" y="8377"/>
                </a:lnTo>
                <a:lnTo>
                  <a:pt x="4253" y="8362"/>
                </a:lnTo>
                <a:lnTo>
                  <a:pt x="4439" y="8350"/>
                </a:lnTo>
                <a:lnTo>
                  <a:pt x="4639" y="8339"/>
                </a:lnTo>
                <a:lnTo>
                  <a:pt x="4854" y="8330"/>
                </a:lnTo>
                <a:lnTo>
                  <a:pt x="5083" y="8324"/>
                </a:lnTo>
                <a:lnTo>
                  <a:pt x="5329" y="8320"/>
                </a:lnTo>
                <a:lnTo>
                  <a:pt x="5591" y="8319"/>
                </a:lnTo>
                <a:lnTo>
                  <a:pt x="5851" y="8320"/>
                </a:lnTo>
                <a:lnTo>
                  <a:pt x="6097" y="8323"/>
                </a:lnTo>
                <a:lnTo>
                  <a:pt x="6326" y="8329"/>
                </a:lnTo>
                <a:lnTo>
                  <a:pt x="6540" y="8337"/>
                </a:lnTo>
                <a:lnTo>
                  <a:pt x="6741" y="8346"/>
                </a:lnTo>
                <a:lnTo>
                  <a:pt x="6926" y="8358"/>
                </a:lnTo>
                <a:lnTo>
                  <a:pt x="7100" y="8371"/>
                </a:lnTo>
                <a:lnTo>
                  <a:pt x="7260" y="8385"/>
                </a:lnTo>
                <a:lnTo>
                  <a:pt x="7407" y="8402"/>
                </a:lnTo>
                <a:lnTo>
                  <a:pt x="7543" y="8420"/>
                </a:lnTo>
                <a:lnTo>
                  <a:pt x="7667" y="8438"/>
                </a:lnTo>
                <a:lnTo>
                  <a:pt x="7781" y="8458"/>
                </a:lnTo>
                <a:lnTo>
                  <a:pt x="7884" y="8478"/>
                </a:lnTo>
                <a:lnTo>
                  <a:pt x="7978" y="8500"/>
                </a:lnTo>
                <a:lnTo>
                  <a:pt x="8063" y="8522"/>
                </a:lnTo>
                <a:lnTo>
                  <a:pt x="8137" y="8544"/>
                </a:lnTo>
                <a:lnTo>
                  <a:pt x="8205" y="8567"/>
                </a:lnTo>
                <a:lnTo>
                  <a:pt x="8264" y="8591"/>
                </a:lnTo>
                <a:lnTo>
                  <a:pt x="8317" y="8614"/>
                </a:lnTo>
                <a:lnTo>
                  <a:pt x="8362" y="8637"/>
                </a:lnTo>
                <a:lnTo>
                  <a:pt x="8401" y="8661"/>
                </a:lnTo>
                <a:lnTo>
                  <a:pt x="8436" y="8684"/>
                </a:lnTo>
                <a:lnTo>
                  <a:pt x="8464" y="8707"/>
                </a:lnTo>
                <a:lnTo>
                  <a:pt x="8488" y="8728"/>
                </a:lnTo>
                <a:lnTo>
                  <a:pt x="8507" y="8751"/>
                </a:lnTo>
                <a:lnTo>
                  <a:pt x="8523" y="8771"/>
                </a:lnTo>
                <a:lnTo>
                  <a:pt x="8537" y="8791"/>
                </a:lnTo>
                <a:lnTo>
                  <a:pt x="8548" y="8810"/>
                </a:lnTo>
                <a:lnTo>
                  <a:pt x="8563" y="8845"/>
                </a:lnTo>
                <a:lnTo>
                  <a:pt x="8575" y="8873"/>
                </a:lnTo>
                <a:lnTo>
                  <a:pt x="8582" y="8891"/>
                </a:lnTo>
                <a:lnTo>
                  <a:pt x="8591" y="8911"/>
                </a:lnTo>
                <a:lnTo>
                  <a:pt x="8601" y="8933"/>
                </a:lnTo>
                <a:lnTo>
                  <a:pt x="8612" y="8956"/>
                </a:lnTo>
                <a:lnTo>
                  <a:pt x="8639" y="9009"/>
                </a:lnTo>
                <a:lnTo>
                  <a:pt x="8671" y="9068"/>
                </a:lnTo>
                <a:lnTo>
                  <a:pt x="8706" y="9138"/>
                </a:lnTo>
                <a:lnTo>
                  <a:pt x="8746" y="9217"/>
                </a:lnTo>
                <a:lnTo>
                  <a:pt x="8790" y="9306"/>
                </a:lnTo>
                <a:lnTo>
                  <a:pt x="8835" y="9406"/>
                </a:lnTo>
                <a:lnTo>
                  <a:pt x="8859" y="9461"/>
                </a:lnTo>
                <a:lnTo>
                  <a:pt x="8884" y="9519"/>
                </a:lnTo>
                <a:lnTo>
                  <a:pt x="8910" y="9578"/>
                </a:lnTo>
                <a:lnTo>
                  <a:pt x="8936" y="9642"/>
                </a:lnTo>
                <a:lnTo>
                  <a:pt x="8962" y="9710"/>
                </a:lnTo>
                <a:lnTo>
                  <a:pt x="8988" y="9780"/>
                </a:lnTo>
                <a:lnTo>
                  <a:pt x="9015" y="9853"/>
                </a:lnTo>
                <a:lnTo>
                  <a:pt x="9043" y="9931"/>
                </a:lnTo>
                <a:lnTo>
                  <a:pt x="9070" y="10012"/>
                </a:lnTo>
                <a:lnTo>
                  <a:pt x="9098" y="10097"/>
                </a:lnTo>
                <a:lnTo>
                  <a:pt x="9126" y="10185"/>
                </a:lnTo>
                <a:lnTo>
                  <a:pt x="9155" y="10277"/>
                </a:lnTo>
                <a:lnTo>
                  <a:pt x="9183" y="10374"/>
                </a:lnTo>
                <a:lnTo>
                  <a:pt x="9210" y="10475"/>
                </a:lnTo>
                <a:lnTo>
                  <a:pt x="9238" y="10579"/>
                </a:lnTo>
                <a:lnTo>
                  <a:pt x="9266" y="10688"/>
                </a:lnTo>
                <a:lnTo>
                  <a:pt x="9252" y="10692"/>
                </a:lnTo>
                <a:lnTo>
                  <a:pt x="9209" y="10705"/>
                </a:lnTo>
                <a:lnTo>
                  <a:pt x="9137" y="10725"/>
                </a:lnTo>
                <a:lnTo>
                  <a:pt x="9038" y="10750"/>
                </a:lnTo>
                <a:lnTo>
                  <a:pt x="8976" y="10764"/>
                </a:lnTo>
                <a:lnTo>
                  <a:pt x="8909" y="10780"/>
                </a:lnTo>
                <a:lnTo>
                  <a:pt x="8833" y="10796"/>
                </a:lnTo>
                <a:lnTo>
                  <a:pt x="8750" y="10814"/>
                </a:lnTo>
                <a:lnTo>
                  <a:pt x="8661" y="10831"/>
                </a:lnTo>
                <a:lnTo>
                  <a:pt x="8564" y="10849"/>
                </a:lnTo>
                <a:lnTo>
                  <a:pt x="8460" y="10867"/>
                </a:lnTo>
                <a:lnTo>
                  <a:pt x="8349" y="10886"/>
                </a:lnTo>
                <a:lnTo>
                  <a:pt x="8230" y="10905"/>
                </a:lnTo>
                <a:lnTo>
                  <a:pt x="8105" y="10923"/>
                </a:lnTo>
                <a:lnTo>
                  <a:pt x="7972" y="10941"/>
                </a:lnTo>
                <a:lnTo>
                  <a:pt x="7832" y="10958"/>
                </a:lnTo>
                <a:lnTo>
                  <a:pt x="7685" y="10975"/>
                </a:lnTo>
                <a:lnTo>
                  <a:pt x="7530" y="10992"/>
                </a:lnTo>
                <a:lnTo>
                  <a:pt x="7369" y="11008"/>
                </a:lnTo>
                <a:lnTo>
                  <a:pt x="7200" y="11022"/>
                </a:lnTo>
                <a:lnTo>
                  <a:pt x="7024" y="11035"/>
                </a:lnTo>
                <a:lnTo>
                  <a:pt x="6841" y="11047"/>
                </a:lnTo>
                <a:lnTo>
                  <a:pt x="6650" y="11057"/>
                </a:lnTo>
                <a:lnTo>
                  <a:pt x="6453" y="11067"/>
                </a:lnTo>
                <a:lnTo>
                  <a:pt x="6248" y="11075"/>
                </a:lnTo>
                <a:lnTo>
                  <a:pt x="6036" y="11080"/>
                </a:lnTo>
                <a:lnTo>
                  <a:pt x="5816" y="11083"/>
                </a:lnTo>
                <a:lnTo>
                  <a:pt x="5591" y="11084"/>
                </a:lnTo>
                <a:close/>
                <a:moveTo>
                  <a:pt x="1971" y="12362"/>
                </a:moveTo>
                <a:lnTo>
                  <a:pt x="1992" y="12362"/>
                </a:lnTo>
                <a:lnTo>
                  <a:pt x="2016" y="12364"/>
                </a:lnTo>
                <a:lnTo>
                  <a:pt x="2041" y="12367"/>
                </a:lnTo>
                <a:lnTo>
                  <a:pt x="2066" y="12371"/>
                </a:lnTo>
                <a:lnTo>
                  <a:pt x="2093" y="12376"/>
                </a:lnTo>
                <a:lnTo>
                  <a:pt x="2120" y="12382"/>
                </a:lnTo>
                <a:lnTo>
                  <a:pt x="2149" y="12389"/>
                </a:lnTo>
                <a:lnTo>
                  <a:pt x="2178" y="12397"/>
                </a:lnTo>
                <a:lnTo>
                  <a:pt x="2208" y="12405"/>
                </a:lnTo>
                <a:lnTo>
                  <a:pt x="2239" y="12415"/>
                </a:lnTo>
                <a:lnTo>
                  <a:pt x="2270" y="12425"/>
                </a:lnTo>
                <a:lnTo>
                  <a:pt x="2302" y="12436"/>
                </a:lnTo>
                <a:lnTo>
                  <a:pt x="2367" y="12460"/>
                </a:lnTo>
                <a:lnTo>
                  <a:pt x="2434" y="12485"/>
                </a:lnTo>
                <a:lnTo>
                  <a:pt x="2501" y="12513"/>
                </a:lnTo>
                <a:lnTo>
                  <a:pt x="2569" y="12542"/>
                </a:lnTo>
                <a:lnTo>
                  <a:pt x="2636" y="12571"/>
                </a:lnTo>
                <a:lnTo>
                  <a:pt x="2703" y="12601"/>
                </a:lnTo>
                <a:lnTo>
                  <a:pt x="2768" y="12632"/>
                </a:lnTo>
                <a:lnTo>
                  <a:pt x="2831" y="12662"/>
                </a:lnTo>
                <a:lnTo>
                  <a:pt x="2892" y="12691"/>
                </a:lnTo>
                <a:lnTo>
                  <a:pt x="2950" y="12719"/>
                </a:lnTo>
                <a:lnTo>
                  <a:pt x="3073" y="12778"/>
                </a:lnTo>
                <a:lnTo>
                  <a:pt x="3194" y="12836"/>
                </a:lnTo>
                <a:lnTo>
                  <a:pt x="3254" y="12866"/>
                </a:lnTo>
                <a:lnTo>
                  <a:pt x="3310" y="12896"/>
                </a:lnTo>
                <a:lnTo>
                  <a:pt x="3338" y="12911"/>
                </a:lnTo>
                <a:lnTo>
                  <a:pt x="3364" y="12927"/>
                </a:lnTo>
                <a:lnTo>
                  <a:pt x="3391" y="12942"/>
                </a:lnTo>
                <a:lnTo>
                  <a:pt x="3416" y="12958"/>
                </a:lnTo>
                <a:lnTo>
                  <a:pt x="3440" y="12975"/>
                </a:lnTo>
                <a:lnTo>
                  <a:pt x="3463" y="12992"/>
                </a:lnTo>
                <a:lnTo>
                  <a:pt x="3485" y="13009"/>
                </a:lnTo>
                <a:lnTo>
                  <a:pt x="3506" y="13026"/>
                </a:lnTo>
                <a:lnTo>
                  <a:pt x="3526" y="13044"/>
                </a:lnTo>
                <a:lnTo>
                  <a:pt x="3544" y="13063"/>
                </a:lnTo>
                <a:lnTo>
                  <a:pt x="3561" y="13082"/>
                </a:lnTo>
                <a:lnTo>
                  <a:pt x="3576" y="13101"/>
                </a:lnTo>
                <a:lnTo>
                  <a:pt x="3590" y="13120"/>
                </a:lnTo>
                <a:lnTo>
                  <a:pt x="3602" y="13142"/>
                </a:lnTo>
                <a:lnTo>
                  <a:pt x="3612" y="13162"/>
                </a:lnTo>
                <a:lnTo>
                  <a:pt x="3621" y="13184"/>
                </a:lnTo>
                <a:lnTo>
                  <a:pt x="3629" y="13206"/>
                </a:lnTo>
                <a:lnTo>
                  <a:pt x="3634" y="13230"/>
                </a:lnTo>
                <a:lnTo>
                  <a:pt x="3637" y="13253"/>
                </a:lnTo>
                <a:lnTo>
                  <a:pt x="3638" y="13277"/>
                </a:lnTo>
                <a:lnTo>
                  <a:pt x="3638" y="13300"/>
                </a:lnTo>
                <a:lnTo>
                  <a:pt x="3637" y="13323"/>
                </a:lnTo>
                <a:lnTo>
                  <a:pt x="3635" y="13343"/>
                </a:lnTo>
                <a:lnTo>
                  <a:pt x="3632" y="13363"/>
                </a:lnTo>
                <a:lnTo>
                  <a:pt x="3629" y="13383"/>
                </a:lnTo>
                <a:lnTo>
                  <a:pt x="3624" y="13402"/>
                </a:lnTo>
                <a:lnTo>
                  <a:pt x="3618" y="13420"/>
                </a:lnTo>
                <a:lnTo>
                  <a:pt x="3611" y="13437"/>
                </a:lnTo>
                <a:lnTo>
                  <a:pt x="3604" y="13454"/>
                </a:lnTo>
                <a:lnTo>
                  <a:pt x="3596" y="13469"/>
                </a:lnTo>
                <a:lnTo>
                  <a:pt x="3586" y="13485"/>
                </a:lnTo>
                <a:lnTo>
                  <a:pt x="3576" y="13499"/>
                </a:lnTo>
                <a:lnTo>
                  <a:pt x="3564" y="13513"/>
                </a:lnTo>
                <a:lnTo>
                  <a:pt x="3552" y="13526"/>
                </a:lnTo>
                <a:lnTo>
                  <a:pt x="3538" y="13538"/>
                </a:lnTo>
                <a:lnTo>
                  <a:pt x="3523" y="13549"/>
                </a:lnTo>
                <a:lnTo>
                  <a:pt x="3507" y="13559"/>
                </a:lnTo>
                <a:lnTo>
                  <a:pt x="3488" y="13570"/>
                </a:lnTo>
                <a:lnTo>
                  <a:pt x="3469" y="13579"/>
                </a:lnTo>
                <a:lnTo>
                  <a:pt x="3449" y="13588"/>
                </a:lnTo>
                <a:lnTo>
                  <a:pt x="3427" y="13596"/>
                </a:lnTo>
                <a:lnTo>
                  <a:pt x="3404" y="13603"/>
                </a:lnTo>
                <a:lnTo>
                  <a:pt x="3380" y="13609"/>
                </a:lnTo>
                <a:lnTo>
                  <a:pt x="3353" y="13615"/>
                </a:lnTo>
                <a:lnTo>
                  <a:pt x="3326" y="13620"/>
                </a:lnTo>
                <a:lnTo>
                  <a:pt x="3297" y="13624"/>
                </a:lnTo>
                <a:lnTo>
                  <a:pt x="3267" y="13628"/>
                </a:lnTo>
                <a:lnTo>
                  <a:pt x="3234" y="13631"/>
                </a:lnTo>
                <a:lnTo>
                  <a:pt x="3200" y="13633"/>
                </a:lnTo>
                <a:lnTo>
                  <a:pt x="3165" y="13635"/>
                </a:lnTo>
                <a:lnTo>
                  <a:pt x="3127" y="13636"/>
                </a:lnTo>
                <a:lnTo>
                  <a:pt x="3088" y="13636"/>
                </a:lnTo>
                <a:lnTo>
                  <a:pt x="2526" y="13636"/>
                </a:lnTo>
                <a:lnTo>
                  <a:pt x="2478" y="13636"/>
                </a:lnTo>
                <a:lnTo>
                  <a:pt x="2432" y="13635"/>
                </a:lnTo>
                <a:lnTo>
                  <a:pt x="2384" y="13634"/>
                </a:lnTo>
                <a:lnTo>
                  <a:pt x="2338" y="13632"/>
                </a:lnTo>
                <a:lnTo>
                  <a:pt x="2292" y="13630"/>
                </a:lnTo>
                <a:lnTo>
                  <a:pt x="2246" y="13627"/>
                </a:lnTo>
                <a:lnTo>
                  <a:pt x="2201" y="13623"/>
                </a:lnTo>
                <a:lnTo>
                  <a:pt x="2156" y="13619"/>
                </a:lnTo>
                <a:lnTo>
                  <a:pt x="2112" y="13614"/>
                </a:lnTo>
                <a:lnTo>
                  <a:pt x="2069" y="13608"/>
                </a:lnTo>
                <a:lnTo>
                  <a:pt x="2028" y="13602"/>
                </a:lnTo>
                <a:lnTo>
                  <a:pt x="1986" y="13594"/>
                </a:lnTo>
                <a:lnTo>
                  <a:pt x="1946" y="13586"/>
                </a:lnTo>
                <a:lnTo>
                  <a:pt x="1908" y="13577"/>
                </a:lnTo>
                <a:lnTo>
                  <a:pt x="1869" y="13567"/>
                </a:lnTo>
                <a:lnTo>
                  <a:pt x="1834" y="13555"/>
                </a:lnTo>
                <a:lnTo>
                  <a:pt x="1799" y="13543"/>
                </a:lnTo>
                <a:lnTo>
                  <a:pt x="1766" y="13530"/>
                </a:lnTo>
                <a:lnTo>
                  <a:pt x="1734" y="13516"/>
                </a:lnTo>
                <a:lnTo>
                  <a:pt x="1705" y="13500"/>
                </a:lnTo>
                <a:lnTo>
                  <a:pt x="1677" y="13484"/>
                </a:lnTo>
                <a:lnTo>
                  <a:pt x="1651" y="13465"/>
                </a:lnTo>
                <a:lnTo>
                  <a:pt x="1627" y="13446"/>
                </a:lnTo>
                <a:lnTo>
                  <a:pt x="1606" y="13426"/>
                </a:lnTo>
                <a:lnTo>
                  <a:pt x="1586" y="13404"/>
                </a:lnTo>
                <a:lnTo>
                  <a:pt x="1569" y="13380"/>
                </a:lnTo>
                <a:lnTo>
                  <a:pt x="1554" y="13356"/>
                </a:lnTo>
                <a:lnTo>
                  <a:pt x="1542" y="13330"/>
                </a:lnTo>
                <a:lnTo>
                  <a:pt x="1532" y="13302"/>
                </a:lnTo>
                <a:lnTo>
                  <a:pt x="1525" y="13274"/>
                </a:lnTo>
                <a:lnTo>
                  <a:pt x="1520" y="13244"/>
                </a:lnTo>
                <a:lnTo>
                  <a:pt x="1519" y="13211"/>
                </a:lnTo>
                <a:lnTo>
                  <a:pt x="1519" y="12786"/>
                </a:lnTo>
                <a:lnTo>
                  <a:pt x="1519" y="12749"/>
                </a:lnTo>
                <a:lnTo>
                  <a:pt x="1521" y="12714"/>
                </a:lnTo>
                <a:lnTo>
                  <a:pt x="1524" y="12681"/>
                </a:lnTo>
                <a:lnTo>
                  <a:pt x="1529" y="12651"/>
                </a:lnTo>
                <a:lnTo>
                  <a:pt x="1534" y="12622"/>
                </a:lnTo>
                <a:lnTo>
                  <a:pt x="1541" y="12595"/>
                </a:lnTo>
                <a:lnTo>
                  <a:pt x="1549" y="12570"/>
                </a:lnTo>
                <a:lnTo>
                  <a:pt x="1557" y="12547"/>
                </a:lnTo>
                <a:lnTo>
                  <a:pt x="1567" y="12525"/>
                </a:lnTo>
                <a:lnTo>
                  <a:pt x="1577" y="12506"/>
                </a:lnTo>
                <a:lnTo>
                  <a:pt x="1588" y="12488"/>
                </a:lnTo>
                <a:lnTo>
                  <a:pt x="1600" y="12472"/>
                </a:lnTo>
                <a:lnTo>
                  <a:pt x="1613" y="12457"/>
                </a:lnTo>
                <a:lnTo>
                  <a:pt x="1627" y="12444"/>
                </a:lnTo>
                <a:lnTo>
                  <a:pt x="1642" y="12431"/>
                </a:lnTo>
                <a:lnTo>
                  <a:pt x="1658" y="12420"/>
                </a:lnTo>
                <a:lnTo>
                  <a:pt x="1674" y="12410"/>
                </a:lnTo>
                <a:lnTo>
                  <a:pt x="1690" y="12402"/>
                </a:lnTo>
                <a:lnTo>
                  <a:pt x="1707" y="12394"/>
                </a:lnTo>
                <a:lnTo>
                  <a:pt x="1725" y="12388"/>
                </a:lnTo>
                <a:lnTo>
                  <a:pt x="1743" y="12382"/>
                </a:lnTo>
                <a:lnTo>
                  <a:pt x="1762" y="12378"/>
                </a:lnTo>
                <a:lnTo>
                  <a:pt x="1782" y="12374"/>
                </a:lnTo>
                <a:lnTo>
                  <a:pt x="1802" y="12370"/>
                </a:lnTo>
                <a:lnTo>
                  <a:pt x="1822" y="12368"/>
                </a:lnTo>
                <a:lnTo>
                  <a:pt x="1842" y="12366"/>
                </a:lnTo>
                <a:lnTo>
                  <a:pt x="1863" y="12364"/>
                </a:lnTo>
                <a:lnTo>
                  <a:pt x="1884" y="12363"/>
                </a:lnTo>
                <a:lnTo>
                  <a:pt x="1927" y="12362"/>
                </a:lnTo>
                <a:lnTo>
                  <a:pt x="1971" y="12362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g_budjet"/>
          <p:cNvSpPr>
            <a:spLocks noEditPoints="1"/>
          </p:cNvSpPr>
          <p:nvPr/>
        </p:nvSpPr>
        <p:spPr bwMode="auto">
          <a:xfrm>
            <a:off x="1862389" y="2952985"/>
            <a:ext cx="360486" cy="329915"/>
          </a:xfrm>
          <a:custGeom>
            <a:avLst/>
            <a:gdLst>
              <a:gd name="T0" fmla="*/ 5358 w 15504"/>
              <a:gd name="T1" fmla="*/ 5367 h 16131"/>
              <a:gd name="T2" fmla="*/ 5358 w 15504"/>
              <a:gd name="T3" fmla="*/ 7425 h 16131"/>
              <a:gd name="T4" fmla="*/ 11370 w 15504"/>
              <a:gd name="T5" fmla="*/ 7425 h 16131"/>
              <a:gd name="T6" fmla="*/ 8077 w 15504"/>
              <a:gd name="T7" fmla="*/ 5367 h 16131"/>
              <a:gd name="T8" fmla="*/ 9783 w 15504"/>
              <a:gd name="T9" fmla="*/ 5248 h 16131"/>
              <a:gd name="T10" fmla="*/ 10637 w 15504"/>
              <a:gd name="T11" fmla="*/ 4831 h 16131"/>
              <a:gd name="T12" fmla="*/ 11331 w 15504"/>
              <a:gd name="T13" fmla="*/ 3980 h 16131"/>
              <a:gd name="T14" fmla="*/ 11609 w 15504"/>
              <a:gd name="T15" fmla="*/ 2654 h 16131"/>
              <a:gd name="T16" fmla="*/ 11489 w 15504"/>
              <a:gd name="T17" fmla="*/ 1703 h 16131"/>
              <a:gd name="T18" fmla="*/ 11133 w 15504"/>
              <a:gd name="T19" fmla="*/ 970 h 16131"/>
              <a:gd name="T20" fmla="*/ 10617 w 15504"/>
              <a:gd name="T21" fmla="*/ 436 h 16131"/>
              <a:gd name="T22" fmla="*/ 9962 w 15504"/>
              <a:gd name="T23" fmla="*/ 119 h 16131"/>
              <a:gd name="T24" fmla="*/ 7997 w 15504"/>
              <a:gd name="T25" fmla="*/ 0 h 16131"/>
              <a:gd name="T26" fmla="*/ 2805 w 15504"/>
              <a:gd name="T27" fmla="*/ 5044 h 16131"/>
              <a:gd name="T28" fmla="*/ 2262 w 15504"/>
              <a:gd name="T29" fmla="*/ 6944 h 16131"/>
              <a:gd name="T30" fmla="*/ 2013 w 15504"/>
              <a:gd name="T31" fmla="*/ 7495 h 16131"/>
              <a:gd name="T32" fmla="*/ 1157 w 15504"/>
              <a:gd name="T33" fmla="*/ 7098 h 16131"/>
              <a:gd name="T34" fmla="*/ 0 w 15504"/>
              <a:gd name="T35" fmla="*/ 7759 h 16131"/>
              <a:gd name="T36" fmla="*/ 782 w 15504"/>
              <a:gd name="T37" fmla="*/ 8812 h 16131"/>
              <a:gd name="T38" fmla="*/ 955 w 15504"/>
              <a:gd name="T39" fmla="*/ 9727 h 16131"/>
              <a:gd name="T40" fmla="*/ 289 w 15504"/>
              <a:gd name="T41" fmla="*/ 10170 h 16131"/>
              <a:gd name="T42" fmla="*/ 467 w 15504"/>
              <a:gd name="T43" fmla="*/ 11375 h 16131"/>
              <a:gd name="T44" fmla="*/ 408 w 15504"/>
              <a:gd name="T45" fmla="*/ 12239 h 16131"/>
              <a:gd name="T46" fmla="*/ 1575 w 15504"/>
              <a:gd name="T47" fmla="*/ 14804 h 16131"/>
              <a:gd name="T48" fmla="*/ 2126 w 15504"/>
              <a:gd name="T49" fmla="*/ 15929 h 16131"/>
              <a:gd name="T50" fmla="*/ 2740 w 15504"/>
              <a:gd name="T51" fmla="*/ 15924 h 16131"/>
              <a:gd name="T52" fmla="*/ 3700 w 15504"/>
              <a:gd name="T53" fmla="*/ 15317 h 16131"/>
              <a:gd name="T54" fmla="*/ 4523 w 15504"/>
              <a:gd name="T55" fmla="*/ 15274 h 16131"/>
              <a:gd name="T56" fmla="*/ 5221 w 15504"/>
              <a:gd name="T57" fmla="*/ 15859 h 16131"/>
              <a:gd name="T58" fmla="*/ 5812 w 15504"/>
              <a:gd name="T59" fmla="*/ 15138 h 16131"/>
              <a:gd name="T60" fmla="*/ 6762 w 15504"/>
              <a:gd name="T61" fmla="*/ 13867 h 16131"/>
              <a:gd name="T62" fmla="*/ 6850 w 15504"/>
              <a:gd name="T63" fmla="*/ 13378 h 16131"/>
              <a:gd name="T64" fmla="*/ 7691 w 15504"/>
              <a:gd name="T65" fmla="*/ 12984 h 16131"/>
              <a:gd name="T66" fmla="*/ 8690 w 15504"/>
              <a:gd name="T67" fmla="*/ 12159 h 16131"/>
              <a:gd name="T68" fmla="*/ 8971 w 15504"/>
              <a:gd name="T69" fmla="*/ 11250 h 16131"/>
              <a:gd name="T70" fmla="*/ 10195 w 15504"/>
              <a:gd name="T71" fmla="*/ 10846 h 16131"/>
              <a:gd name="T72" fmla="*/ 10617 w 15504"/>
              <a:gd name="T73" fmla="*/ 10557 h 16131"/>
              <a:gd name="T74" fmla="*/ 11035 w 15504"/>
              <a:gd name="T75" fmla="*/ 10536 h 16131"/>
              <a:gd name="T76" fmla="*/ 12611 w 15504"/>
              <a:gd name="T77" fmla="*/ 10537 h 16131"/>
              <a:gd name="T78" fmla="*/ 13138 w 15504"/>
              <a:gd name="T79" fmla="*/ 10449 h 16131"/>
              <a:gd name="T80" fmla="*/ 13568 w 15504"/>
              <a:gd name="T81" fmla="*/ 10889 h 16131"/>
              <a:gd name="T82" fmla="*/ 14249 w 15504"/>
              <a:gd name="T83" fmla="*/ 10732 h 16131"/>
              <a:gd name="T84" fmla="*/ 15300 w 15504"/>
              <a:gd name="T85" fmla="*/ 10107 h 16131"/>
              <a:gd name="T86" fmla="*/ 15283 w 15504"/>
              <a:gd name="T87" fmla="*/ 9653 h 16131"/>
              <a:gd name="T88" fmla="*/ 13922 w 15504"/>
              <a:gd name="T89" fmla="*/ 9313 h 16131"/>
              <a:gd name="T90" fmla="*/ 12693 w 15504"/>
              <a:gd name="T91" fmla="*/ 7965 h 16131"/>
              <a:gd name="T92" fmla="*/ 7573 w 15504"/>
              <a:gd name="T93" fmla="*/ 7974 h 16131"/>
              <a:gd name="T94" fmla="*/ 5364 w 15504"/>
              <a:gd name="T95" fmla="*/ 9162 h 16131"/>
              <a:gd name="T96" fmla="*/ 3895 w 15504"/>
              <a:gd name="T97" fmla="*/ 7974 h 16131"/>
              <a:gd name="T98" fmla="*/ 3334 w 15504"/>
              <a:gd name="T99" fmla="*/ 5915 h 16131"/>
              <a:gd name="T100" fmla="*/ 8374 w 15504"/>
              <a:gd name="T101" fmla="*/ 3882 h 16131"/>
              <a:gd name="T102" fmla="*/ 7799 w 15504"/>
              <a:gd name="T103" fmla="*/ 1446 h 16131"/>
              <a:gd name="T104" fmla="*/ 9168 w 15504"/>
              <a:gd name="T105" fmla="*/ 1565 h 16131"/>
              <a:gd name="T106" fmla="*/ 9763 w 15504"/>
              <a:gd name="T107" fmla="*/ 2060 h 16131"/>
              <a:gd name="T108" fmla="*/ 9902 w 15504"/>
              <a:gd name="T109" fmla="*/ 2851 h 16131"/>
              <a:gd name="T110" fmla="*/ 9624 w 15504"/>
              <a:gd name="T111" fmla="*/ 3485 h 16131"/>
              <a:gd name="T112" fmla="*/ 9009 w 15504"/>
              <a:gd name="T113" fmla="*/ 3822 h 16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504" h="16131">
                <a:moveTo>
                  <a:pt x="5358" y="3901"/>
                </a:moveTo>
                <a:lnTo>
                  <a:pt x="3890" y="3901"/>
                </a:lnTo>
                <a:lnTo>
                  <a:pt x="3890" y="5367"/>
                </a:lnTo>
                <a:lnTo>
                  <a:pt x="5358" y="5367"/>
                </a:lnTo>
                <a:lnTo>
                  <a:pt x="5358" y="6139"/>
                </a:lnTo>
                <a:lnTo>
                  <a:pt x="3890" y="6139"/>
                </a:lnTo>
                <a:lnTo>
                  <a:pt x="3890" y="7425"/>
                </a:lnTo>
                <a:lnTo>
                  <a:pt x="5358" y="7425"/>
                </a:lnTo>
                <a:lnTo>
                  <a:pt x="5358" y="8614"/>
                </a:lnTo>
                <a:lnTo>
                  <a:pt x="7005" y="8614"/>
                </a:lnTo>
                <a:lnTo>
                  <a:pt x="7005" y="7425"/>
                </a:lnTo>
                <a:lnTo>
                  <a:pt x="11370" y="7425"/>
                </a:lnTo>
                <a:lnTo>
                  <a:pt x="11370" y="6139"/>
                </a:lnTo>
                <a:lnTo>
                  <a:pt x="7005" y="6139"/>
                </a:lnTo>
                <a:lnTo>
                  <a:pt x="7005" y="5367"/>
                </a:lnTo>
                <a:lnTo>
                  <a:pt x="8077" y="5367"/>
                </a:lnTo>
                <a:lnTo>
                  <a:pt x="8612" y="5367"/>
                </a:lnTo>
                <a:lnTo>
                  <a:pt x="9069" y="5326"/>
                </a:lnTo>
                <a:lnTo>
                  <a:pt x="9466" y="5287"/>
                </a:lnTo>
                <a:lnTo>
                  <a:pt x="9783" y="5248"/>
                </a:lnTo>
                <a:lnTo>
                  <a:pt x="10001" y="5188"/>
                </a:lnTo>
                <a:lnTo>
                  <a:pt x="10219" y="5089"/>
                </a:lnTo>
                <a:lnTo>
                  <a:pt x="10438" y="4970"/>
                </a:lnTo>
                <a:lnTo>
                  <a:pt x="10637" y="4831"/>
                </a:lnTo>
                <a:lnTo>
                  <a:pt x="10854" y="4673"/>
                </a:lnTo>
                <a:lnTo>
                  <a:pt x="11033" y="4475"/>
                </a:lnTo>
                <a:lnTo>
                  <a:pt x="11191" y="4237"/>
                </a:lnTo>
                <a:lnTo>
                  <a:pt x="11331" y="3980"/>
                </a:lnTo>
                <a:lnTo>
                  <a:pt x="11450" y="3703"/>
                </a:lnTo>
                <a:lnTo>
                  <a:pt x="11549" y="3387"/>
                </a:lnTo>
                <a:lnTo>
                  <a:pt x="11588" y="3030"/>
                </a:lnTo>
                <a:lnTo>
                  <a:pt x="11609" y="2654"/>
                </a:lnTo>
                <a:lnTo>
                  <a:pt x="11609" y="2395"/>
                </a:lnTo>
                <a:lnTo>
                  <a:pt x="11588" y="2159"/>
                </a:lnTo>
                <a:lnTo>
                  <a:pt x="11549" y="1921"/>
                </a:lnTo>
                <a:lnTo>
                  <a:pt x="11489" y="1703"/>
                </a:lnTo>
                <a:lnTo>
                  <a:pt x="11430" y="1505"/>
                </a:lnTo>
                <a:lnTo>
                  <a:pt x="11350" y="1307"/>
                </a:lnTo>
                <a:lnTo>
                  <a:pt x="11251" y="1129"/>
                </a:lnTo>
                <a:lnTo>
                  <a:pt x="11133" y="970"/>
                </a:lnTo>
                <a:lnTo>
                  <a:pt x="11014" y="812"/>
                </a:lnTo>
                <a:lnTo>
                  <a:pt x="10894" y="673"/>
                </a:lnTo>
                <a:lnTo>
                  <a:pt x="10755" y="534"/>
                </a:lnTo>
                <a:lnTo>
                  <a:pt x="10617" y="436"/>
                </a:lnTo>
                <a:lnTo>
                  <a:pt x="10458" y="337"/>
                </a:lnTo>
                <a:lnTo>
                  <a:pt x="10298" y="238"/>
                </a:lnTo>
                <a:lnTo>
                  <a:pt x="10140" y="178"/>
                </a:lnTo>
                <a:lnTo>
                  <a:pt x="9962" y="119"/>
                </a:lnTo>
                <a:lnTo>
                  <a:pt x="9664" y="59"/>
                </a:lnTo>
                <a:lnTo>
                  <a:pt x="9248" y="19"/>
                </a:lnTo>
                <a:lnTo>
                  <a:pt x="8692" y="0"/>
                </a:lnTo>
                <a:lnTo>
                  <a:pt x="7997" y="0"/>
                </a:lnTo>
                <a:lnTo>
                  <a:pt x="5358" y="0"/>
                </a:lnTo>
                <a:lnTo>
                  <a:pt x="5358" y="3901"/>
                </a:lnTo>
                <a:close/>
                <a:moveTo>
                  <a:pt x="3334" y="4740"/>
                </a:moveTo>
                <a:lnTo>
                  <a:pt x="2805" y="5044"/>
                </a:lnTo>
                <a:lnTo>
                  <a:pt x="2516" y="5503"/>
                </a:lnTo>
                <a:lnTo>
                  <a:pt x="2210" y="6130"/>
                </a:lnTo>
                <a:lnTo>
                  <a:pt x="2177" y="6639"/>
                </a:lnTo>
                <a:lnTo>
                  <a:pt x="2262" y="6944"/>
                </a:lnTo>
                <a:lnTo>
                  <a:pt x="2041" y="7217"/>
                </a:lnTo>
                <a:lnTo>
                  <a:pt x="2025" y="7495"/>
                </a:lnTo>
                <a:lnTo>
                  <a:pt x="2022" y="7495"/>
                </a:lnTo>
                <a:lnTo>
                  <a:pt x="2013" y="7495"/>
                </a:lnTo>
                <a:lnTo>
                  <a:pt x="2005" y="7489"/>
                </a:lnTo>
                <a:lnTo>
                  <a:pt x="1964" y="7459"/>
                </a:lnTo>
                <a:lnTo>
                  <a:pt x="1496" y="7420"/>
                </a:lnTo>
                <a:lnTo>
                  <a:pt x="1157" y="7098"/>
                </a:lnTo>
                <a:lnTo>
                  <a:pt x="1190" y="6792"/>
                </a:lnTo>
                <a:lnTo>
                  <a:pt x="867" y="6725"/>
                </a:lnTo>
                <a:lnTo>
                  <a:pt x="680" y="7182"/>
                </a:lnTo>
                <a:lnTo>
                  <a:pt x="0" y="7759"/>
                </a:lnTo>
                <a:lnTo>
                  <a:pt x="51" y="8133"/>
                </a:lnTo>
                <a:lnTo>
                  <a:pt x="408" y="8116"/>
                </a:lnTo>
                <a:lnTo>
                  <a:pt x="680" y="8337"/>
                </a:lnTo>
                <a:lnTo>
                  <a:pt x="782" y="8812"/>
                </a:lnTo>
                <a:lnTo>
                  <a:pt x="1088" y="8777"/>
                </a:lnTo>
                <a:lnTo>
                  <a:pt x="1446" y="8845"/>
                </a:lnTo>
                <a:lnTo>
                  <a:pt x="1446" y="9083"/>
                </a:lnTo>
                <a:lnTo>
                  <a:pt x="955" y="9727"/>
                </a:lnTo>
                <a:lnTo>
                  <a:pt x="910" y="9726"/>
                </a:lnTo>
                <a:lnTo>
                  <a:pt x="629" y="9847"/>
                </a:lnTo>
                <a:lnTo>
                  <a:pt x="493" y="10118"/>
                </a:lnTo>
                <a:lnTo>
                  <a:pt x="289" y="10170"/>
                </a:lnTo>
                <a:lnTo>
                  <a:pt x="272" y="10508"/>
                </a:lnTo>
                <a:lnTo>
                  <a:pt x="562" y="10679"/>
                </a:lnTo>
                <a:lnTo>
                  <a:pt x="486" y="11392"/>
                </a:lnTo>
                <a:lnTo>
                  <a:pt x="467" y="11375"/>
                </a:lnTo>
                <a:lnTo>
                  <a:pt x="221" y="11679"/>
                </a:lnTo>
                <a:lnTo>
                  <a:pt x="102" y="11865"/>
                </a:lnTo>
                <a:lnTo>
                  <a:pt x="154" y="12120"/>
                </a:lnTo>
                <a:lnTo>
                  <a:pt x="408" y="12239"/>
                </a:lnTo>
                <a:lnTo>
                  <a:pt x="374" y="12630"/>
                </a:lnTo>
                <a:lnTo>
                  <a:pt x="1020" y="13037"/>
                </a:lnTo>
                <a:lnTo>
                  <a:pt x="1038" y="13783"/>
                </a:lnTo>
                <a:lnTo>
                  <a:pt x="1575" y="14804"/>
                </a:lnTo>
                <a:lnTo>
                  <a:pt x="1664" y="14971"/>
                </a:lnTo>
                <a:lnTo>
                  <a:pt x="1717" y="15073"/>
                </a:lnTo>
                <a:lnTo>
                  <a:pt x="1693" y="15698"/>
                </a:lnTo>
                <a:lnTo>
                  <a:pt x="2126" y="15929"/>
                </a:lnTo>
                <a:lnTo>
                  <a:pt x="2128" y="15930"/>
                </a:lnTo>
                <a:lnTo>
                  <a:pt x="2441" y="16131"/>
                </a:lnTo>
                <a:lnTo>
                  <a:pt x="2731" y="15930"/>
                </a:lnTo>
                <a:lnTo>
                  <a:pt x="2740" y="15924"/>
                </a:lnTo>
                <a:lnTo>
                  <a:pt x="2750" y="15925"/>
                </a:lnTo>
                <a:lnTo>
                  <a:pt x="3189" y="15949"/>
                </a:lnTo>
                <a:lnTo>
                  <a:pt x="3650" y="15667"/>
                </a:lnTo>
                <a:lnTo>
                  <a:pt x="3700" y="15317"/>
                </a:lnTo>
                <a:lnTo>
                  <a:pt x="3705" y="15287"/>
                </a:lnTo>
                <a:lnTo>
                  <a:pt x="3736" y="15291"/>
                </a:lnTo>
                <a:lnTo>
                  <a:pt x="4250" y="15360"/>
                </a:lnTo>
                <a:lnTo>
                  <a:pt x="4523" y="15274"/>
                </a:lnTo>
                <a:lnTo>
                  <a:pt x="4548" y="15267"/>
                </a:lnTo>
                <a:lnTo>
                  <a:pt x="4560" y="15290"/>
                </a:lnTo>
                <a:lnTo>
                  <a:pt x="4763" y="15696"/>
                </a:lnTo>
                <a:lnTo>
                  <a:pt x="5221" y="15859"/>
                </a:lnTo>
                <a:lnTo>
                  <a:pt x="5322" y="15769"/>
                </a:lnTo>
                <a:lnTo>
                  <a:pt x="5356" y="15182"/>
                </a:lnTo>
                <a:lnTo>
                  <a:pt x="5394" y="15211"/>
                </a:lnTo>
                <a:lnTo>
                  <a:pt x="5812" y="15138"/>
                </a:lnTo>
                <a:lnTo>
                  <a:pt x="6648" y="14707"/>
                </a:lnTo>
                <a:lnTo>
                  <a:pt x="6753" y="14562"/>
                </a:lnTo>
                <a:lnTo>
                  <a:pt x="6762" y="13869"/>
                </a:lnTo>
                <a:lnTo>
                  <a:pt x="6762" y="13867"/>
                </a:lnTo>
                <a:lnTo>
                  <a:pt x="6762" y="13865"/>
                </a:lnTo>
                <a:lnTo>
                  <a:pt x="6843" y="13393"/>
                </a:lnTo>
                <a:lnTo>
                  <a:pt x="6844" y="13385"/>
                </a:lnTo>
                <a:lnTo>
                  <a:pt x="6850" y="13378"/>
                </a:lnTo>
                <a:lnTo>
                  <a:pt x="7216" y="12945"/>
                </a:lnTo>
                <a:lnTo>
                  <a:pt x="7276" y="12917"/>
                </a:lnTo>
                <a:lnTo>
                  <a:pt x="7494" y="12993"/>
                </a:lnTo>
                <a:lnTo>
                  <a:pt x="7691" y="12984"/>
                </a:lnTo>
                <a:lnTo>
                  <a:pt x="8341" y="12405"/>
                </a:lnTo>
                <a:lnTo>
                  <a:pt x="8343" y="12404"/>
                </a:lnTo>
                <a:lnTo>
                  <a:pt x="8344" y="12402"/>
                </a:lnTo>
                <a:lnTo>
                  <a:pt x="8690" y="12159"/>
                </a:lnTo>
                <a:lnTo>
                  <a:pt x="8610" y="11941"/>
                </a:lnTo>
                <a:lnTo>
                  <a:pt x="8477" y="11579"/>
                </a:lnTo>
                <a:lnTo>
                  <a:pt x="8454" y="11540"/>
                </a:lnTo>
                <a:lnTo>
                  <a:pt x="8971" y="11250"/>
                </a:lnTo>
                <a:lnTo>
                  <a:pt x="8978" y="11246"/>
                </a:lnTo>
                <a:lnTo>
                  <a:pt x="8986" y="11246"/>
                </a:lnTo>
                <a:lnTo>
                  <a:pt x="9562" y="11227"/>
                </a:lnTo>
                <a:lnTo>
                  <a:pt x="10195" y="10846"/>
                </a:lnTo>
                <a:lnTo>
                  <a:pt x="10187" y="10824"/>
                </a:lnTo>
                <a:lnTo>
                  <a:pt x="10459" y="10783"/>
                </a:lnTo>
                <a:lnTo>
                  <a:pt x="10607" y="10570"/>
                </a:lnTo>
                <a:lnTo>
                  <a:pt x="10617" y="10557"/>
                </a:lnTo>
                <a:lnTo>
                  <a:pt x="10632" y="10556"/>
                </a:lnTo>
                <a:lnTo>
                  <a:pt x="11012" y="10526"/>
                </a:lnTo>
                <a:lnTo>
                  <a:pt x="11025" y="10525"/>
                </a:lnTo>
                <a:lnTo>
                  <a:pt x="11035" y="10536"/>
                </a:lnTo>
                <a:lnTo>
                  <a:pt x="11183" y="10675"/>
                </a:lnTo>
                <a:lnTo>
                  <a:pt x="11422" y="10539"/>
                </a:lnTo>
                <a:lnTo>
                  <a:pt x="11423" y="10529"/>
                </a:lnTo>
                <a:lnTo>
                  <a:pt x="12611" y="10537"/>
                </a:lnTo>
                <a:lnTo>
                  <a:pt x="12749" y="10445"/>
                </a:lnTo>
                <a:lnTo>
                  <a:pt x="12758" y="10439"/>
                </a:lnTo>
                <a:lnTo>
                  <a:pt x="12767" y="10440"/>
                </a:lnTo>
                <a:lnTo>
                  <a:pt x="13138" y="10449"/>
                </a:lnTo>
                <a:lnTo>
                  <a:pt x="13159" y="10450"/>
                </a:lnTo>
                <a:lnTo>
                  <a:pt x="13167" y="10470"/>
                </a:lnTo>
                <a:lnTo>
                  <a:pt x="13269" y="10758"/>
                </a:lnTo>
                <a:lnTo>
                  <a:pt x="13568" y="10889"/>
                </a:lnTo>
                <a:lnTo>
                  <a:pt x="13574" y="10891"/>
                </a:lnTo>
                <a:lnTo>
                  <a:pt x="13579" y="10895"/>
                </a:lnTo>
                <a:lnTo>
                  <a:pt x="13834" y="11155"/>
                </a:lnTo>
                <a:lnTo>
                  <a:pt x="14249" y="10732"/>
                </a:lnTo>
                <a:lnTo>
                  <a:pt x="14259" y="10723"/>
                </a:lnTo>
                <a:lnTo>
                  <a:pt x="14273" y="10723"/>
                </a:lnTo>
                <a:lnTo>
                  <a:pt x="15282" y="10742"/>
                </a:lnTo>
                <a:lnTo>
                  <a:pt x="15300" y="10107"/>
                </a:lnTo>
                <a:lnTo>
                  <a:pt x="15301" y="10096"/>
                </a:lnTo>
                <a:lnTo>
                  <a:pt x="15308" y="10087"/>
                </a:lnTo>
                <a:lnTo>
                  <a:pt x="15504" y="9874"/>
                </a:lnTo>
                <a:lnTo>
                  <a:pt x="15283" y="9653"/>
                </a:lnTo>
                <a:lnTo>
                  <a:pt x="14750" y="9786"/>
                </a:lnTo>
                <a:lnTo>
                  <a:pt x="14738" y="9790"/>
                </a:lnTo>
                <a:lnTo>
                  <a:pt x="14727" y="9782"/>
                </a:lnTo>
                <a:lnTo>
                  <a:pt x="13922" y="9313"/>
                </a:lnTo>
                <a:lnTo>
                  <a:pt x="13915" y="9308"/>
                </a:lnTo>
                <a:lnTo>
                  <a:pt x="13911" y="9301"/>
                </a:lnTo>
                <a:lnTo>
                  <a:pt x="13424" y="8407"/>
                </a:lnTo>
                <a:lnTo>
                  <a:pt x="12693" y="7965"/>
                </a:lnTo>
                <a:lnTo>
                  <a:pt x="11938" y="7926"/>
                </a:lnTo>
                <a:lnTo>
                  <a:pt x="11938" y="7974"/>
                </a:lnTo>
                <a:lnTo>
                  <a:pt x="11376" y="7974"/>
                </a:lnTo>
                <a:lnTo>
                  <a:pt x="7573" y="7974"/>
                </a:lnTo>
                <a:lnTo>
                  <a:pt x="7573" y="8602"/>
                </a:lnTo>
                <a:lnTo>
                  <a:pt x="7573" y="9162"/>
                </a:lnTo>
                <a:lnTo>
                  <a:pt x="7011" y="9162"/>
                </a:lnTo>
                <a:lnTo>
                  <a:pt x="5364" y="9162"/>
                </a:lnTo>
                <a:lnTo>
                  <a:pt x="4803" y="9162"/>
                </a:lnTo>
                <a:lnTo>
                  <a:pt x="4803" y="8602"/>
                </a:lnTo>
                <a:lnTo>
                  <a:pt x="4803" y="7974"/>
                </a:lnTo>
                <a:lnTo>
                  <a:pt x="3895" y="7974"/>
                </a:lnTo>
                <a:lnTo>
                  <a:pt x="3334" y="7974"/>
                </a:lnTo>
                <a:lnTo>
                  <a:pt x="3334" y="7413"/>
                </a:lnTo>
                <a:lnTo>
                  <a:pt x="3334" y="6127"/>
                </a:lnTo>
                <a:lnTo>
                  <a:pt x="3334" y="5915"/>
                </a:lnTo>
                <a:lnTo>
                  <a:pt x="3334" y="5566"/>
                </a:lnTo>
                <a:lnTo>
                  <a:pt x="3334" y="5354"/>
                </a:lnTo>
                <a:lnTo>
                  <a:pt x="3334" y="4740"/>
                </a:lnTo>
                <a:close/>
                <a:moveTo>
                  <a:pt x="8374" y="3882"/>
                </a:moveTo>
                <a:lnTo>
                  <a:pt x="7937" y="3901"/>
                </a:lnTo>
                <a:lnTo>
                  <a:pt x="7005" y="3901"/>
                </a:lnTo>
                <a:lnTo>
                  <a:pt x="7005" y="1446"/>
                </a:lnTo>
                <a:lnTo>
                  <a:pt x="7799" y="1446"/>
                </a:lnTo>
                <a:lnTo>
                  <a:pt x="8533" y="1465"/>
                </a:lnTo>
                <a:lnTo>
                  <a:pt x="8791" y="1485"/>
                </a:lnTo>
                <a:lnTo>
                  <a:pt x="8989" y="1505"/>
                </a:lnTo>
                <a:lnTo>
                  <a:pt x="9168" y="1565"/>
                </a:lnTo>
                <a:lnTo>
                  <a:pt x="9347" y="1643"/>
                </a:lnTo>
                <a:lnTo>
                  <a:pt x="9505" y="1762"/>
                </a:lnTo>
                <a:lnTo>
                  <a:pt x="9644" y="1900"/>
                </a:lnTo>
                <a:lnTo>
                  <a:pt x="9763" y="2060"/>
                </a:lnTo>
                <a:lnTo>
                  <a:pt x="9843" y="2237"/>
                </a:lnTo>
                <a:lnTo>
                  <a:pt x="9902" y="2436"/>
                </a:lnTo>
                <a:lnTo>
                  <a:pt x="9902" y="2673"/>
                </a:lnTo>
                <a:lnTo>
                  <a:pt x="9902" y="2851"/>
                </a:lnTo>
                <a:lnTo>
                  <a:pt x="9862" y="3030"/>
                </a:lnTo>
                <a:lnTo>
                  <a:pt x="9802" y="3188"/>
                </a:lnTo>
                <a:lnTo>
                  <a:pt x="9723" y="3346"/>
                </a:lnTo>
                <a:lnTo>
                  <a:pt x="9624" y="3485"/>
                </a:lnTo>
                <a:lnTo>
                  <a:pt x="9505" y="3584"/>
                </a:lnTo>
                <a:lnTo>
                  <a:pt x="9366" y="3683"/>
                </a:lnTo>
                <a:lnTo>
                  <a:pt x="9207" y="3763"/>
                </a:lnTo>
                <a:lnTo>
                  <a:pt x="9009" y="3822"/>
                </a:lnTo>
                <a:lnTo>
                  <a:pt x="8731" y="3861"/>
                </a:lnTo>
                <a:lnTo>
                  <a:pt x="8374" y="3882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46426" y="2097504"/>
            <a:ext cx="0" cy="3080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46426" y="5177588"/>
            <a:ext cx="8682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19405" y="4161078"/>
            <a:ext cx="1034716" cy="99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82900" y="3435302"/>
            <a:ext cx="1034716" cy="172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518" y="3235003"/>
            <a:ext cx="1034716" cy="192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44708" y="2590569"/>
            <a:ext cx="1034716" cy="2565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84569" y="537730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2012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48053" y="537730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2013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9466" y="53729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2014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85436" y="53729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2015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916898" y="2105742"/>
            <a:ext cx="1034716" cy="305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916898" y="537730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2016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0750" y="4854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65551" y="382967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100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82673" y="2788971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00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82673" y="1756246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300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10391" y="420809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97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666403" y="3550018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170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446485" y="331438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190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8218675" y="266804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253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9990865" y="214264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300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56010" y="491712"/>
            <a:ext cx="802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Потребление ПБВ в России, тыс. тонн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82111"/>
              </p:ext>
            </p:extLst>
          </p:nvPr>
        </p:nvGraphicFramePr>
        <p:xfrm>
          <a:off x="329513" y="671119"/>
          <a:ext cx="11450595" cy="58532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99026"/>
                <a:gridCol w="1623980"/>
                <a:gridCol w="1688757"/>
                <a:gridCol w="1985319"/>
                <a:gridCol w="1853513"/>
              </a:tblGrid>
              <a:tr h="232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Технико- экономические  </a:t>
                      </a: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параметры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продукта</a:t>
                      </a:r>
                      <a:endParaRPr lang="ru-RU" sz="2000" dirty="0"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ПБВ 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ООО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«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ББТ»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ПБВ 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Локальные игроки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ПБВ 90 «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Альфабит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АО «Роснефть»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ПБВ 90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АО «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Газпромнефть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-Омский НПЗ»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</a:tr>
              <a:tr h="1176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Температура плавления по </a:t>
                      </a:r>
                      <a:r>
                        <a:rPr lang="ru-RU" sz="2000" dirty="0" err="1">
                          <a:effectLst/>
                          <a:latin typeface="+mn-lt"/>
                        </a:rPr>
                        <a:t>КиШ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baseline="30000" dirty="0" err="1">
                          <a:effectLst/>
                          <a:latin typeface="+mn-lt"/>
                        </a:rPr>
                        <a:t>о</a:t>
                      </a:r>
                      <a:r>
                        <a:rPr lang="ru-RU" sz="2000" dirty="0" err="1">
                          <a:effectLst/>
                          <a:latin typeface="+mn-lt"/>
                        </a:rPr>
                        <a:t>С</a:t>
                      </a:r>
                      <a:endParaRPr lang="ru-RU" sz="2000" dirty="0"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66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74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</a:tr>
              <a:tr h="1176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Температура хрупкости  по Фраасу, </a:t>
                      </a:r>
                      <a:r>
                        <a:rPr lang="ru-RU" sz="2000" baseline="30000">
                          <a:effectLst/>
                          <a:latin typeface="+mn-lt"/>
                        </a:rPr>
                        <a:t>о</a:t>
                      </a:r>
                      <a:r>
                        <a:rPr lang="ru-RU" sz="2000">
                          <a:effectLst/>
                          <a:latin typeface="+mn-lt"/>
                        </a:rPr>
                        <a:t>С</a:t>
                      </a:r>
                      <a:endParaRPr lang="ru-RU" sz="2000"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-34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-27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-26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-25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</a:tr>
              <a:tr h="1176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Стоимость в г. Иркутске </a:t>
                      </a:r>
                      <a:endParaRPr lang="en-US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за 1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тонну, тыс. руб.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DengXian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298703" y="1251883"/>
            <a:ext cx="7704856" cy="1"/>
          </a:xfrm>
          <a:prstGeom prst="line">
            <a:avLst/>
          </a:prstGeom>
          <a:ln w="38100">
            <a:solidFill>
              <a:srgbClr val="000000"/>
            </a:solidFill>
            <a:bevel/>
          </a:ln>
        </p:spPr>
        <p:txBody>
          <a:bodyPr lIns="42203" tIns="42203" rIns="42203" bIns="42203"/>
          <a:lstStyle/>
          <a:p>
            <a:pPr defTabSz="457184" hangingPunct="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994920" y="492424"/>
            <a:ext cx="8271826" cy="56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203" tIns="42203" rIns="42203" bIns="42203">
            <a:spAutoFit/>
          </a:bodyPr>
          <a:lstStyle>
            <a:lvl1pPr defTabSz="1300480">
              <a:lnSpc>
                <a:spcPct val="150000"/>
              </a:lnSpc>
              <a:tabLst>
                <a:tab pos="6083300" algn="l"/>
              </a:tabLst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hangingPunct="0">
              <a:lnSpc>
                <a:spcPct val="100000"/>
              </a:lnSpc>
              <a:defRPr sz="120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094" b="0" kern="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Arial"/>
              </a:rPr>
              <a:t>БАЙКАЛЬСКИЙ БИТУМНЫЙ ТЕРМИНАЛ</a:t>
            </a:r>
            <a:endParaRPr sz="8437" b="0" kern="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2" descr="C:\Users\Fratercula\Desktop\Для публикации\UY5A6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21" y="1705334"/>
            <a:ext cx="2831228" cy="19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ratercula\Desktop\Для публикации\UY5A7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20" y="4131796"/>
            <a:ext cx="2831229" cy="19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15014" y="1449957"/>
            <a:ext cx="5381582" cy="525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Получение </a:t>
            </a:r>
            <a:r>
              <a:rPr lang="ru-RU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качественных и дешевых ПБВ </a:t>
            </a:r>
            <a:r>
              <a:rPr lang="ru-RU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возможно только в рамках большого крупнотоннажного производства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, что обусловлено сложностью технологии </a:t>
            </a:r>
          </a:p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производства и транспортировки</a:t>
            </a:r>
            <a:r>
              <a:rPr lang="ru-RU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ru-RU" sz="2000" b="1" kern="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defTabSz="410751" hangingPunct="0">
              <a:defRPr sz="12000" b="0">
                <a:latin typeface="Arial"/>
                <a:ea typeface="Arial"/>
                <a:cs typeface="Arial"/>
                <a:sym typeface="Arial"/>
              </a:defRPr>
            </a:pPr>
            <a:endParaRPr lang="ru-RU" sz="2400" b="1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defTabSz="410751" hangingPunct="0">
              <a:defRPr sz="120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1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Современный </a:t>
            </a:r>
            <a:r>
              <a:rPr lang="ru-RU" sz="2400" b="1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битумный терминал </a:t>
            </a:r>
            <a:r>
              <a:rPr lang="ru-RU" sz="2800" i="1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- </a:t>
            </a:r>
            <a:r>
              <a:rPr lang="ru-RU" sz="2000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автоматизированный </a:t>
            </a:r>
            <a:r>
              <a:rPr lang="ru-RU" sz="20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комплекс, который предназначен для приема битума со всех видов транспорта (автомобильный, железнодорожный и водный), его хранения, перекачивания, дозирования и налива в транспортируемые емкости для битума, а также производства широкого ассортимента материалов для дорожного строительства</a:t>
            </a:r>
            <a:r>
              <a:rPr lang="ru-RU" sz="2000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.</a:t>
            </a:r>
          </a:p>
          <a:p>
            <a:pPr defTabSz="410751" hangingPunct="0">
              <a:defRPr sz="12000" b="0">
                <a:latin typeface="Arial"/>
                <a:ea typeface="Arial"/>
                <a:cs typeface="Arial"/>
                <a:sym typeface="Arial"/>
              </a:defRPr>
            </a:pPr>
            <a:endParaRPr lang="ru-RU" sz="1969" b="1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47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z2iOdd7EWbHqpLF3dC4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0JL27gvEWSBfao9GV0QQ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866</Words>
  <Application>Microsoft Office PowerPoint</Application>
  <PresentationFormat>Произвольный</PresentationFormat>
  <Paragraphs>178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 Office</vt:lpstr>
      <vt:lpstr>White</vt:lpstr>
      <vt:lpstr>1_White</vt:lpstr>
      <vt:lpstr>2_White</vt:lpstr>
      <vt:lpstr>3_White</vt:lpstr>
      <vt:lpstr>4_White</vt:lpstr>
      <vt:lpstr>think-cell Slide</vt:lpstr>
      <vt:lpstr>Презентация PowerPoint</vt:lpstr>
      <vt:lpstr>В.В.Путин: очень медленно решается одна из актуальных проблем дорожного строительства – увеличение срока службы дорожных одежд. По ряду правил в этой области дорожники всё ещё ориентируются на  нормы тридцатилетней давности…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Мелешко</dc:creator>
  <cp:lastModifiedBy>Виктория Викторовна Никонорова</cp:lastModifiedBy>
  <cp:revision>38</cp:revision>
  <dcterms:created xsi:type="dcterms:W3CDTF">2017-03-02T14:26:25Z</dcterms:created>
  <dcterms:modified xsi:type="dcterms:W3CDTF">2017-03-09T08:59:12Z</dcterms:modified>
</cp:coreProperties>
</file>